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5"/>
  </p:notesMasterIdLst>
  <p:sldIdLst>
    <p:sldId id="256" r:id="rId2"/>
    <p:sldId id="257" r:id="rId3"/>
    <p:sldId id="259" r:id="rId4"/>
    <p:sldId id="269" r:id="rId5"/>
    <p:sldId id="260" r:id="rId6"/>
    <p:sldId id="261" r:id="rId7"/>
    <p:sldId id="262" r:id="rId8"/>
    <p:sldId id="263" r:id="rId9"/>
    <p:sldId id="264" r:id="rId10"/>
    <p:sldId id="266" r:id="rId11"/>
    <p:sldId id="265"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590"/>
    <p:restoredTop sz="96127"/>
  </p:normalViewPr>
  <p:slideViewPr>
    <p:cSldViewPr snapToGrid="0">
      <p:cViewPr varScale="1">
        <p:scale>
          <a:sx n="76" d="100"/>
          <a:sy n="76" d="100"/>
        </p:scale>
        <p:origin x="232" y="10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4C845-52BF-C240-B49F-DD6A9CD9C834}" type="datetimeFigureOut">
              <a:rPr lang="en-US" smtClean="0"/>
              <a:t>5/8/25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E0CC4A-6493-2C45-8D5C-CA22F95671CF}" type="slidenum">
              <a:rPr lang="en-US" smtClean="0"/>
              <a:t>‹#›</a:t>
            </a:fld>
            <a:endParaRPr lang="en-US"/>
          </a:p>
        </p:txBody>
      </p:sp>
    </p:spTree>
    <p:extLst>
      <p:ext uri="{BB962C8B-B14F-4D97-AF65-F5344CB8AC3E}">
        <p14:creationId xmlns:p14="http://schemas.microsoft.com/office/powerpoint/2010/main" val="1376122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br>
              <a:rPr lang="en-US" dirty="0">
                <a:effectLst/>
                <a:latin typeface="Times New Roman" panose="02020603050405020304" pitchFamily="18" charset="0"/>
              </a:rPr>
            </a:br>
            <a:endParaRPr lang="en-US" dirty="0">
              <a:effectLst/>
              <a:latin typeface="Times New Roman" panose="02020603050405020304" pitchFamily="18" charset="0"/>
            </a:endParaRPr>
          </a:p>
          <a:p>
            <a:pPr>
              <a:buNone/>
            </a:pPr>
            <a:r>
              <a:rPr lang="en-US" dirty="0">
                <a:effectLst/>
                <a:latin typeface="Times New Roman" panose="02020603050405020304" pitchFamily="18" charset="0"/>
              </a:rPr>
              <a:t> vibrations result in radiation. The </a:t>
            </a:r>
            <a:r>
              <a:rPr lang="en-US" b="1" dirty="0">
                <a:effectLst/>
                <a:latin typeface="Times New Roman" panose="02020603050405020304" pitchFamily="18" charset="0"/>
              </a:rPr>
              <a:t>electromagnetic (EM) spectrum </a:t>
            </a:r>
            <a:r>
              <a:rPr lang="en-US" dirty="0">
                <a:effectLst/>
                <a:latin typeface="Times New Roman" panose="02020603050405020304" pitchFamily="18" charset="0"/>
              </a:rPr>
              <a:t>is just a name that scientists give all of the different types of radiation when they want to talk about them as a group (see Illustration 2). Electromagnetic radiation is energy that spreads out as it travels. Visible light radiation that comes from a lamp in your house or radio wave radiation that comes from a radio station are two types of electromagnetic radiation. Other examples of EM radiation are microwaves, infrared and ultraviolet radiation, X-rays and gamma rays. Hotter, more energetic objects and events create higher energy radiation than cool objects. Only extremely hot objects or particles moving at very high speeds can create high-energy radiation like X-rays and gamma rays. </a:t>
            </a:r>
          </a:p>
          <a:p>
            <a:r>
              <a:rPr lang="en-US" b="1" dirty="0">
                <a:effectLst/>
                <a:latin typeface="Times New Roman" panose="02020603050405020304" pitchFamily="18" charset="0"/>
              </a:rPr>
              <a:t>Illustration 2. </a:t>
            </a:r>
            <a:r>
              <a:rPr lang="en-US" i="1" dirty="0">
                <a:effectLst/>
                <a:latin typeface="Times New Roman" panose="02020603050405020304" pitchFamily="18" charset="0"/>
              </a:rPr>
              <a:t>(Illustration courtesy of Electro-optical Industries) </a:t>
            </a:r>
            <a:endParaRPr lang="en-US" dirty="0">
              <a:effectLst/>
              <a:latin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76E0CC4A-6493-2C45-8D5C-CA22F95671CF}" type="slidenum">
              <a:rPr lang="en-US" smtClean="0"/>
              <a:t>3</a:t>
            </a:fld>
            <a:endParaRPr lang="en-US"/>
          </a:p>
        </p:txBody>
      </p:sp>
    </p:spTree>
    <p:extLst>
      <p:ext uri="{BB962C8B-B14F-4D97-AF65-F5344CB8AC3E}">
        <p14:creationId xmlns:p14="http://schemas.microsoft.com/office/powerpoint/2010/main" val="40786495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5/8/25</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62391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5/8/25</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493198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5/8/25</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064278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5/8/25</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704101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5/8/25</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026826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5/8/25</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342083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5/8/25</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88223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5/8/25</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202272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5/8/25</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5266963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5/8/25</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134238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5/8/25</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7250303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5/8/25</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6522956"/>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youtube.com/watch?v=o9BqrSAHbTc"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hyperlink" Target="https://www.epa.gov/sunsafety/uv-index-application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FB519A-65EF-80A3-415E-538621DAA934}"/>
              </a:ext>
            </a:extLst>
          </p:cNvPr>
          <p:cNvSpPr>
            <a:spLocks noGrp="1"/>
          </p:cNvSpPr>
          <p:nvPr>
            <p:ph type="ctrTitle"/>
          </p:nvPr>
        </p:nvSpPr>
        <p:spPr>
          <a:xfrm>
            <a:off x="694069" y="2654766"/>
            <a:ext cx="5071036" cy="2447268"/>
          </a:xfrm>
        </p:spPr>
        <p:txBody>
          <a:bodyPr>
            <a:normAutofit fontScale="90000"/>
          </a:bodyPr>
          <a:lstStyle/>
          <a:p>
            <a:pPr algn="r"/>
            <a:r>
              <a:rPr lang="en-US" dirty="0">
                <a:latin typeface="Chalkboard" panose="03050602040202020205" pitchFamily="66" charset="77"/>
              </a:rPr>
              <a:t>Be Wise &amp; </a:t>
            </a:r>
            <a:r>
              <a:rPr lang="en-US" i="1" dirty="0">
                <a:latin typeface="Chalkboard" panose="03050602040202020205" pitchFamily="66" charset="77"/>
              </a:rPr>
              <a:t>Shade</a:t>
            </a:r>
            <a:r>
              <a:rPr lang="en-US" dirty="0">
                <a:latin typeface="Chalkboard" panose="03050602040202020205" pitchFamily="66" charset="77"/>
              </a:rPr>
              <a:t> Your Eyes</a:t>
            </a: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49149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7CC41EB-2D81-4303-9171-6401B388BA3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34100"/>
            <a:ext cx="49149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Picture 5" descr="A logo for a research institute&#10;&#10;AI-generated content may be incorrect.">
            <a:extLst>
              <a:ext uri="{FF2B5EF4-FFF2-40B4-BE49-F238E27FC236}">
                <a16:creationId xmlns:a16="http://schemas.microsoft.com/office/drawing/2014/main" id="{D0B86CA3-AE46-C2C6-5454-2E39764E5B3C}"/>
              </a:ext>
            </a:extLst>
          </p:cNvPr>
          <p:cNvPicPr>
            <a:picLocks noChangeAspect="1"/>
          </p:cNvPicPr>
          <p:nvPr/>
        </p:nvPicPr>
        <p:blipFill>
          <a:blip r:embed="rId2"/>
          <a:stretch>
            <a:fillRect/>
          </a:stretch>
        </p:blipFill>
        <p:spPr>
          <a:xfrm>
            <a:off x="800102" y="762149"/>
            <a:ext cx="3182470" cy="1828800"/>
          </a:xfrm>
          <a:prstGeom prst="rect">
            <a:avLst/>
          </a:prstGeom>
        </p:spPr>
      </p:pic>
      <p:pic>
        <p:nvPicPr>
          <p:cNvPr id="8" name="Picture 7" descr="A cartoon of an owl wearing sunglasses&#10;&#10;AI-generated content may be incorrect.">
            <a:extLst>
              <a:ext uri="{FF2B5EF4-FFF2-40B4-BE49-F238E27FC236}">
                <a16:creationId xmlns:a16="http://schemas.microsoft.com/office/drawing/2014/main" id="{50728A5E-BCAC-28A1-A905-2E1D729F5E3E}"/>
              </a:ext>
            </a:extLst>
          </p:cNvPr>
          <p:cNvPicPr>
            <a:picLocks noChangeAspect="1"/>
          </p:cNvPicPr>
          <p:nvPr/>
        </p:nvPicPr>
        <p:blipFill>
          <a:blip r:embed="rId3"/>
          <a:stretch>
            <a:fillRect/>
          </a:stretch>
        </p:blipFill>
        <p:spPr>
          <a:xfrm>
            <a:off x="6349035" y="0"/>
            <a:ext cx="5846600" cy="6858000"/>
          </a:xfrm>
          <a:prstGeom prst="rect">
            <a:avLst/>
          </a:prstGeom>
        </p:spPr>
      </p:pic>
      <p:sp>
        <p:nvSpPr>
          <p:cNvPr id="10" name="TextBox 9">
            <a:extLst>
              <a:ext uri="{FF2B5EF4-FFF2-40B4-BE49-F238E27FC236}">
                <a16:creationId xmlns:a16="http://schemas.microsoft.com/office/drawing/2014/main" id="{074B162C-8597-63E1-55F5-8B0F181EB2A4}"/>
              </a:ext>
            </a:extLst>
          </p:cNvPr>
          <p:cNvSpPr txBox="1"/>
          <p:nvPr/>
        </p:nvSpPr>
        <p:spPr>
          <a:xfrm>
            <a:off x="638827" y="5215954"/>
            <a:ext cx="5231705" cy="959367"/>
          </a:xfrm>
          <a:prstGeom prst="rect">
            <a:avLst/>
          </a:prstGeom>
          <a:noFill/>
        </p:spPr>
        <p:txBody>
          <a:bodyPr wrap="square" rtlCol="0">
            <a:spAutoFit/>
          </a:bodyPr>
          <a:lstStyle/>
          <a:p>
            <a:r>
              <a:rPr lang="en-US" sz="2800" dirty="0"/>
              <a:t>Doris Dubielzig &amp; Anna Shen                May 9, 2025</a:t>
            </a:r>
          </a:p>
        </p:txBody>
      </p:sp>
    </p:spTree>
    <p:extLst>
      <p:ext uri="{BB962C8B-B14F-4D97-AF65-F5344CB8AC3E}">
        <p14:creationId xmlns:p14="http://schemas.microsoft.com/office/powerpoint/2010/main" val="170734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4F38CDB-26A2-9F45-6BB6-D0736FAFA5EE}"/>
              </a:ext>
            </a:extLst>
          </p:cNvPr>
          <p:cNvSpPr>
            <a:spLocks noGrp="1"/>
          </p:cNvSpPr>
          <p:nvPr>
            <p:ph type="title"/>
          </p:nvPr>
        </p:nvSpPr>
        <p:spPr>
          <a:xfrm>
            <a:off x="704088" y="914400"/>
            <a:ext cx="10780776" cy="1180210"/>
          </a:xfrm>
        </p:spPr>
        <p:txBody>
          <a:bodyPr>
            <a:normAutofit/>
          </a:bodyPr>
          <a:lstStyle/>
          <a:p>
            <a:r>
              <a:rPr lang="en-US" dirty="0">
                <a:latin typeface="Chalkboard" panose="03050602040202020205" pitchFamily="66" charset="77"/>
              </a:rPr>
              <a:t>Be Wise &amp; </a:t>
            </a:r>
            <a:r>
              <a:rPr lang="en-US" i="1" dirty="0">
                <a:latin typeface="Chalkboard" panose="03050602040202020205" pitchFamily="66" charset="77"/>
              </a:rPr>
              <a:t>Shade</a:t>
            </a:r>
            <a:r>
              <a:rPr lang="en-US" dirty="0">
                <a:latin typeface="Chalkboard" panose="03050602040202020205" pitchFamily="66" charset="77"/>
              </a:rPr>
              <a:t> Your Eyes</a:t>
            </a:r>
            <a:endParaRPr lang="en-US" dirty="0"/>
          </a:p>
        </p:txBody>
      </p:sp>
      <p:cxnSp>
        <p:nvCxnSpPr>
          <p:cNvPr id="12" name="Straight Connector 11">
            <a:extLst>
              <a:ext uri="{FF2B5EF4-FFF2-40B4-BE49-F238E27FC236}">
                <a16:creationId xmlns:a16="http://schemas.microsoft.com/office/drawing/2014/main" id="{4E495065-8864-87FB-2BCC-254769963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5" name="Picture 4" descr="A close up of a bird wearing sunglasses&#10;&#10;AI-generated content may be incorrect.">
            <a:extLst>
              <a:ext uri="{FF2B5EF4-FFF2-40B4-BE49-F238E27FC236}">
                <a16:creationId xmlns:a16="http://schemas.microsoft.com/office/drawing/2014/main" id="{1EA548C4-1E0A-80F0-0B0E-4529E587078C}"/>
              </a:ext>
            </a:extLst>
          </p:cNvPr>
          <p:cNvPicPr>
            <a:picLocks noChangeAspect="1"/>
          </p:cNvPicPr>
          <p:nvPr/>
        </p:nvPicPr>
        <p:blipFill>
          <a:blip r:embed="rId2"/>
          <a:stretch>
            <a:fillRect/>
          </a:stretch>
        </p:blipFill>
        <p:spPr>
          <a:xfrm>
            <a:off x="800098" y="2394423"/>
            <a:ext cx="5549902" cy="2511330"/>
          </a:xfrm>
          <a:prstGeom prst="rect">
            <a:avLst/>
          </a:prstGeom>
        </p:spPr>
      </p:pic>
      <p:sp>
        <p:nvSpPr>
          <p:cNvPr id="3" name="Content Placeholder 2">
            <a:extLst>
              <a:ext uri="{FF2B5EF4-FFF2-40B4-BE49-F238E27FC236}">
                <a16:creationId xmlns:a16="http://schemas.microsoft.com/office/drawing/2014/main" id="{670C1BCD-225B-3A62-0CF3-048BD16DF0B4}"/>
              </a:ext>
            </a:extLst>
          </p:cNvPr>
          <p:cNvSpPr>
            <a:spLocks noGrp="1"/>
          </p:cNvSpPr>
          <p:nvPr>
            <p:ph idx="1"/>
          </p:nvPr>
        </p:nvSpPr>
        <p:spPr>
          <a:xfrm>
            <a:off x="6664960" y="1803621"/>
            <a:ext cx="4819903" cy="3775456"/>
          </a:xfrm>
        </p:spPr>
        <p:txBody>
          <a:bodyPr>
            <a:normAutofit/>
          </a:bodyPr>
          <a:lstStyle/>
          <a:p>
            <a:endParaRPr lang="en-US" dirty="0"/>
          </a:p>
          <a:p>
            <a:r>
              <a:rPr lang="en-US" sz="3200" dirty="0"/>
              <a:t>How do you protect yourself from the sun?</a:t>
            </a:r>
          </a:p>
          <a:p>
            <a:r>
              <a:rPr lang="en-US" sz="3200" dirty="0"/>
              <a:t>Why do you need to protect yourself from the sun?</a:t>
            </a:r>
          </a:p>
          <a:p>
            <a:endParaRPr lang="en-US" dirty="0"/>
          </a:p>
          <a:p>
            <a:endParaRPr lang="en-US" dirty="0"/>
          </a:p>
        </p:txBody>
      </p:sp>
    </p:spTree>
    <p:extLst>
      <p:ext uri="{BB962C8B-B14F-4D97-AF65-F5344CB8AC3E}">
        <p14:creationId xmlns:p14="http://schemas.microsoft.com/office/powerpoint/2010/main" val="6386201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B18CB-03BC-8B3A-7D8C-9533F19E1FD4}"/>
              </a:ext>
            </a:extLst>
          </p:cNvPr>
          <p:cNvSpPr>
            <a:spLocks noGrp="1"/>
          </p:cNvSpPr>
          <p:nvPr>
            <p:ph type="title"/>
          </p:nvPr>
        </p:nvSpPr>
        <p:spPr>
          <a:xfrm>
            <a:off x="700635" y="641686"/>
            <a:ext cx="10691265" cy="1307592"/>
          </a:xfrm>
        </p:spPr>
        <p:txBody>
          <a:bodyPr/>
          <a:lstStyle/>
          <a:p>
            <a:r>
              <a:rPr lang="en-US" dirty="0"/>
              <a:t>the colors of the rainbow &amp; more</a:t>
            </a:r>
          </a:p>
        </p:txBody>
      </p:sp>
      <p:sp>
        <p:nvSpPr>
          <p:cNvPr id="3" name="Content Placeholder 2">
            <a:extLst>
              <a:ext uri="{FF2B5EF4-FFF2-40B4-BE49-F238E27FC236}">
                <a16:creationId xmlns:a16="http://schemas.microsoft.com/office/drawing/2014/main" id="{556EDD6B-C9A5-7573-C126-BE93F7EB57C2}"/>
              </a:ext>
            </a:extLst>
          </p:cNvPr>
          <p:cNvSpPr>
            <a:spLocks noGrp="1"/>
          </p:cNvSpPr>
          <p:nvPr>
            <p:ph idx="1"/>
          </p:nvPr>
        </p:nvSpPr>
        <p:spPr>
          <a:xfrm>
            <a:off x="700635" y="1226726"/>
            <a:ext cx="10691265" cy="1833308"/>
          </a:xfrm>
        </p:spPr>
        <p:txBody>
          <a:bodyPr>
            <a:normAutofit fontScale="25000" lnSpcReduction="20000"/>
          </a:bodyPr>
          <a:lstStyle/>
          <a:p>
            <a:r>
              <a:rPr lang="en-US" sz="11200" dirty="0"/>
              <a:t>The Electromagnetic spectrum includes many types of radiation. </a:t>
            </a:r>
          </a:p>
          <a:p>
            <a:pPr lvl="1"/>
            <a:r>
              <a:rPr lang="en-US" sz="11200" dirty="0"/>
              <a:t>It includes light radiation from a lamp and the sun</a:t>
            </a:r>
          </a:p>
          <a:p>
            <a:pPr lvl="1"/>
            <a:r>
              <a:rPr lang="en-US" sz="11200" dirty="0"/>
              <a:t>Radio waves from a radio station</a:t>
            </a:r>
          </a:p>
          <a:p>
            <a:pPr lvl="1"/>
            <a:r>
              <a:rPr lang="en-US" sz="11200" dirty="0"/>
              <a:t>The waves are ranked by wavelength and by their frequency.</a:t>
            </a:r>
          </a:p>
          <a:p>
            <a:pPr lvl="1"/>
            <a:endParaRPr lang="en-US" sz="7000" dirty="0"/>
          </a:p>
          <a:p>
            <a:pPr lvl="1"/>
            <a:endParaRPr lang="en-US" sz="7000" dirty="0"/>
          </a:p>
          <a:p>
            <a:pPr lvl="1"/>
            <a:endParaRPr lang="en-US" sz="2600" dirty="0"/>
          </a:p>
          <a:p>
            <a:pPr lvl="1"/>
            <a:endParaRPr lang="en-US" sz="2600" dirty="0"/>
          </a:p>
          <a:p>
            <a:endParaRPr lang="en-US" sz="2800" dirty="0"/>
          </a:p>
          <a:p>
            <a:endParaRPr lang="en-US" sz="2800" dirty="0"/>
          </a:p>
          <a:p>
            <a:endParaRPr lang="en-US" sz="2800" dirty="0"/>
          </a:p>
          <a:p>
            <a:pPr marL="0" indent="0">
              <a:buNone/>
            </a:pPr>
            <a:r>
              <a:rPr lang="en-US" sz="2800" dirty="0"/>
              <a:t>  </a:t>
            </a:r>
          </a:p>
          <a:p>
            <a:pPr marL="0" indent="0">
              <a:buNone/>
            </a:pPr>
            <a:endParaRPr lang="en-US" dirty="0"/>
          </a:p>
          <a:p>
            <a:endParaRPr lang="en-US" dirty="0"/>
          </a:p>
          <a:p>
            <a:pPr>
              <a:buNone/>
            </a:pPr>
            <a:br>
              <a:rPr lang="en-US" dirty="0">
                <a:effectLst/>
                <a:latin typeface="Times New Roman" panose="02020603050405020304" pitchFamily="18" charset="0"/>
              </a:rPr>
            </a:br>
            <a:endParaRPr lang="en-US" dirty="0">
              <a:effectLst/>
              <a:latin typeface="Times New Roman" panose="02020603050405020304" pitchFamily="18" charset="0"/>
            </a:endParaRPr>
          </a:p>
          <a:p>
            <a:pPr>
              <a:buNone/>
            </a:pPr>
            <a:endParaRPr lang="en-US" dirty="0"/>
          </a:p>
          <a:p>
            <a:pPr marL="0" indent="0">
              <a:buNone/>
            </a:pPr>
            <a:endParaRPr lang="en-US" dirty="0"/>
          </a:p>
        </p:txBody>
      </p:sp>
      <p:sp>
        <p:nvSpPr>
          <p:cNvPr id="4" name="TextBox 3">
            <a:extLst>
              <a:ext uri="{FF2B5EF4-FFF2-40B4-BE49-F238E27FC236}">
                <a16:creationId xmlns:a16="http://schemas.microsoft.com/office/drawing/2014/main" id="{50D0BCC2-74F2-F8E3-7E34-CCD6015D8D88}"/>
              </a:ext>
            </a:extLst>
          </p:cNvPr>
          <p:cNvSpPr txBox="1"/>
          <p:nvPr/>
        </p:nvSpPr>
        <p:spPr>
          <a:xfrm>
            <a:off x="700635" y="7269480"/>
            <a:ext cx="9893093" cy="923330"/>
          </a:xfrm>
          <a:prstGeom prst="rect">
            <a:avLst/>
          </a:prstGeom>
          <a:noFill/>
        </p:spPr>
        <p:txBody>
          <a:bodyPr wrap="none" rtlCol="0">
            <a:spAutoFit/>
          </a:bodyPr>
          <a:lstStyle/>
          <a:p>
            <a:r>
              <a:rPr lang="en-US" sz="1800" dirty="0"/>
              <a:t>What are the colors of the rainbow?</a:t>
            </a:r>
          </a:p>
          <a:p>
            <a:r>
              <a:rPr lang="en-US" sz="1800" dirty="0"/>
              <a:t>In addition to the colors we see in the visible spectrum, sunlight includes light waves we cannot see, </a:t>
            </a:r>
          </a:p>
          <a:p>
            <a:r>
              <a:rPr lang="en-US" sz="1800" dirty="0"/>
              <a:t>including infrared and ultraviolet.</a:t>
            </a:r>
          </a:p>
        </p:txBody>
      </p:sp>
      <p:pic>
        <p:nvPicPr>
          <p:cNvPr id="6" name="Picture 5">
            <a:extLst>
              <a:ext uri="{FF2B5EF4-FFF2-40B4-BE49-F238E27FC236}">
                <a16:creationId xmlns:a16="http://schemas.microsoft.com/office/drawing/2014/main" id="{91BF296E-236D-557F-851C-E203B391DD40}"/>
              </a:ext>
            </a:extLst>
          </p:cNvPr>
          <p:cNvPicPr>
            <a:picLocks noChangeAspect="1"/>
          </p:cNvPicPr>
          <p:nvPr/>
        </p:nvPicPr>
        <p:blipFill>
          <a:blip r:embed="rId3"/>
          <a:stretch>
            <a:fillRect/>
          </a:stretch>
        </p:blipFill>
        <p:spPr>
          <a:xfrm>
            <a:off x="1695447" y="3060034"/>
            <a:ext cx="7772400" cy="3440414"/>
          </a:xfrm>
          <a:prstGeom prst="rect">
            <a:avLst/>
          </a:prstGeom>
        </p:spPr>
      </p:pic>
    </p:spTree>
    <p:extLst>
      <p:ext uri="{BB962C8B-B14F-4D97-AF65-F5344CB8AC3E}">
        <p14:creationId xmlns:p14="http://schemas.microsoft.com/office/powerpoint/2010/main" val="24432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479833C7-FDE4-4657-B0B1-32BE833C24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ABE7C0B-A2D9-4202-A524-532DA2E2D5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A diagram of a spectrum&#10;&#10;AI-generated content may be incorrect.">
            <a:extLst>
              <a:ext uri="{FF2B5EF4-FFF2-40B4-BE49-F238E27FC236}">
                <a16:creationId xmlns:a16="http://schemas.microsoft.com/office/drawing/2014/main" id="{155B2E6E-C0EF-53B1-DFD9-934C073F4DCF}"/>
              </a:ext>
            </a:extLst>
          </p:cNvPr>
          <p:cNvPicPr>
            <a:picLocks noGrp="1" noChangeAspect="1"/>
          </p:cNvPicPr>
          <p:nvPr>
            <p:ph idx="1"/>
          </p:nvPr>
        </p:nvPicPr>
        <p:blipFill>
          <a:blip r:embed="rId2"/>
          <a:srcRect r="1334" b="1"/>
          <a:stretch/>
        </p:blipFill>
        <p:spPr>
          <a:xfrm>
            <a:off x="243840" y="137160"/>
            <a:ext cx="11704319" cy="6583680"/>
          </a:xfrm>
          <a:prstGeom prst="rect">
            <a:avLst/>
          </a:prstGeom>
        </p:spPr>
      </p:pic>
    </p:spTree>
    <p:extLst>
      <p:ext uri="{BB962C8B-B14F-4D97-AF65-F5344CB8AC3E}">
        <p14:creationId xmlns:p14="http://schemas.microsoft.com/office/powerpoint/2010/main" val="10843919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90D12-DB11-ADDF-ACD1-8218917561F5}"/>
              </a:ext>
            </a:extLst>
          </p:cNvPr>
          <p:cNvSpPr>
            <a:spLocks noGrp="1"/>
          </p:cNvSpPr>
          <p:nvPr>
            <p:ph type="title"/>
          </p:nvPr>
        </p:nvSpPr>
        <p:spPr/>
        <p:txBody>
          <a:bodyPr/>
          <a:lstStyle/>
          <a:p>
            <a:r>
              <a:rPr lang="en-US" dirty="0">
                <a:solidFill>
                  <a:srgbClr val="7030A0"/>
                </a:solidFill>
              </a:rPr>
              <a:t>Ultraviolet light </a:t>
            </a:r>
            <a:r>
              <a:rPr lang="en-US" dirty="0"/>
              <a:t>– 3 parts</a:t>
            </a:r>
          </a:p>
        </p:txBody>
      </p:sp>
      <p:sp>
        <p:nvSpPr>
          <p:cNvPr id="3" name="Content Placeholder 2">
            <a:extLst>
              <a:ext uri="{FF2B5EF4-FFF2-40B4-BE49-F238E27FC236}">
                <a16:creationId xmlns:a16="http://schemas.microsoft.com/office/drawing/2014/main" id="{B0995E84-CF42-D547-CC2D-2611C8C95E36}"/>
              </a:ext>
            </a:extLst>
          </p:cNvPr>
          <p:cNvSpPr>
            <a:spLocks noGrp="1"/>
          </p:cNvSpPr>
          <p:nvPr>
            <p:ph idx="1"/>
          </p:nvPr>
        </p:nvSpPr>
        <p:spPr>
          <a:xfrm>
            <a:off x="800100" y="1607819"/>
            <a:ext cx="10591800" cy="4011585"/>
          </a:xfrm>
        </p:spPr>
        <p:txBody>
          <a:bodyPr>
            <a:normAutofit fontScale="25000" lnSpcReduction="20000"/>
          </a:bodyPr>
          <a:lstStyle/>
          <a:p>
            <a:pPr>
              <a:buNone/>
            </a:pPr>
            <a:r>
              <a:rPr lang="en-US" sz="11200" dirty="0">
                <a:solidFill>
                  <a:srgbClr val="2A302D"/>
                </a:solidFill>
                <a:effectLst/>
                <a:latin typeface="Helvetica" pitchFamily="2" charset="0"/>
              </a:rPr>
              <a:t>The </a:t>
            </a:r>
            <a:r>
              <a:rPr lang="en-US" sz="11200" dirty="0">
                <a:solidFill>
                  <a:srgbClr val="7030A0"/>
                </a:solidFill>
                <a:effectLst/>
                <a:latin typeface="Helvetica" pitchFamily="2" charset="0"/>
              </a:rPr>
              <a:t>UV</a:t>
            </a:r>
            <a:r>
              <a:rPr lang="en-US" sz="11200" dirty="0">
                <a:solidFill>
                  <a:srgbClr val="2A302D"/>
                </a:solidFill>
                <a:effectLst/>
                <a:latin typeface="Helvetica" pitchFamily="2" charset="0"/>
              </a:rPr>
              <a:t> region covers the wavelengths ranging from 100–400 nm</a:t>
            </a:r>
          </a:p>
          <a:p>
            <a:pPr>
              <a:buNone/>
            </a:pPr>
            <a:r>
              <a:rPr lang="en-US" sz="11200" dirty="0">
                <a:solidFill>
                  <a:srgbClr val="2A302D"/>
                </a:solidFill>
                <a:latin typeface="Helvetica" pitchFamily="2" charset="0"/>
              </a:rPr>
              <a:t>i</a:t>
            </a:r>
            <a:r>
              <a:rPr lang="en-US" sz="11200" dirty="0">
                <a:solidFill>
                  <a:srgbClr val="2A302D"/>
                </a:solidFill>
                <a:effectLst/>
                <a:latin typeface="Helvetica" pitchFamily="2" charset="0"/>
              </a:rPr>
              <a:t>s divided into </a:t>
            </a:r>
          </a:p>
          <a:p>
            <a:pPr>
              <a:buNone/>
            </a:pPr>
            <a:r>
              <a:rPr lang="en-US" sz="11200" dirty="0">
                <a:solidFill>
                  <a:srgbClr val="2A302D"/>
                </a:solidFill>
                <a:effectLst/>
                <a:latin typeface="Helvetica" pitchFamily="2" charset="0"/>
              </a:rPr>
              <a:t>3 </a:t>
            </a:r>
            <a:r>
              <a:rPr lang="en-US" sz="11200" dirty="0" err="1">
                <a:solidFill>
                  <a:srgbClr val="2A302D"/>
                </a:solidFill>
                <a:effectLst/>
                <a:latin typeface="Helvetica" pitchFamily="2" charset="0"/>
              </a:rPr>
              <a:t>bands.</a:t>
            </a:r>
            <a:r>
              <a:rPr lang="en-US" dirty="0" err="1">
                <a:solidFill>
                  <a:srgbClr val="FFFFFF"/>
                </a:solidFill>
                <a:effectLst/>
                <a:latin typeface="Helvetica" pitchFamily="2" charset="0"/>
              </a:rPr>
              <a:t>UVA</a:t>
            </a:r>
            <a:r>
              <a:rPr lang="en-US" dirty="0">
                <a:solidFill>
                  <a:srgbClr val="FFFFFF"/>
                </a:solidFill>
                <a:effectLst/>
                <a:latin typeface="Helvetica" pitchFamily="2" charset="0"/>
              </a:rPr>
              <a:t> (</a:t>
            </a:r>
            <a:r>
              <a:rPr lang="en-US" i="1" dirty="0">
                <a:solidFill>
                  <a:srgbClr val="FFFFFF"/>
                </a:solidFill>
                <a:effectLst/>
                <a:latin typeface="Helvetica" pitchFamily="2" charset="0"/>
              </a:rPr>
              <a:t>315–400 nm)</a:t>
            </a:r>
            <a:endParaRPr lang="en-US" dirty="0">
              <a:solidFill>
                <a:srgbClr val="FFFFFF"/>
              </a:solidFill>
              <a:effectLst/>
              <a:latin typeface="Helvetica" pitchFamily="2" charset="0"/>
            </a:endParaRPr>
          </a:p>
          <a:p>
            <a:pPr>
              <a:buNone/>
            </a:pPr>
            <a:r>
              <a:rPr lang="en-US" i="1" dirty="0">
                <a:solidFill>
                  <a:srgbClr val="FFFFFF"/>
                </a:solidFill>
                <a:effectLst/>
                <a:latin typeface="Helvetica" pitchFamily="2" charset="0"/>
              </a:rPr>
              <a:t>UVB (280–315 nm)</a:t>
            </a:r>
            <a:endParaRPr lang="en-US" dirty="0">
              <a:solidFill>
                <a:srgbClr val="FFFFFF"/>
              </a:solidFill>
              <a:effectLst/>
              <a:latin typeface="Helvetica" pitchFamily="2" charset="0"/>
            </a:endParaRPr>
          </a:p>
          <a:p>
            <a:pPr>
              <a:buNone/>
            </a:pPr>
            <a:r>
              <a:rPr lang="en-US" sz="9600" dirty="0">
                <a:solidFill>
                  <a:srgbClr val="2A302D"/>
                </a:solidFill>
                <a:effectLst/>
                <a:latin typeface="Helvetica" pitchFamily="2" charset="0"/>
              </a:rPr>
              <a:t>As sunlight passes through </a:t>
            </a:r>
          </a:p>
          <a:p>
            <a:pPr>
              <a:buNone/>
            </a:pPr>
            <a:r>
              <a:rPr lang="en-US" sz="9600" dirty="0">
                <a:solidFill>
                  <a:srgbClr val="2A302D"/>
                </a:solidFill>
                <a:effectLst/>
                <a:latin typeface="Helvetica" pitchFamily="2" charset="0"/>
              </a:rPr>
              <a:t>the</a:t>
            </a:r>
            <a:r>
              <a:rPr lang="en-US" sz="9600" dirty="0">
                <a:solidFill>
                  <a:srgbClr val="2A302D"/>
                </a:solidFill>
                <a:latin typeface="Helvetica" pitchFamily="2" charset="0"/>
              </a:rPr>
              <a:t> </a:t>
            </a:r>
            <a:r>
              <a:rPr lang="en-US" sz="9600" dirty="0">
                <a:solidFill>
                  <a:srgbClr val="2A302D"/>
                </a:solidFill>
                <a:effectLst/>
                <a:latin typeface="Helvetica" pitchFamily="2" charset="0"/>
              </a:rPr>
              <a:t>atmosphere, </a:t>
            </a:r>
          </a:p>
          <a:p>
            <a:pPr>
              <a:buNone/>
            </a:pPr>
            <a:r>
              <a:rPr lang="en-US" sz="9600" dirty="0">
                <a:solidFill>
                  <a:srgbClr val="2A302D"/>
                </a:solidFill>
                <a:effectLst/>
                <a:latin typeface="Helvetica" pitchFamily="2" charset="0"/>
              </a:rPr>
              <a:t>all UVC and approximately</a:t>
            </a:r>
            <a:r>
              <a:rPr lang="en-US" sz="9600" dirty="0">
                <a:solidFill>
                  <a:srgbClr val="2A302D"/>
                </a:solidFill>
                <a:latin typeface="Helvetica" pitchFamily="2" charset="0"/>
              </a:rPr>
              <a:t> </a:t>
            </a:r>
            <a:r>
              <a:rPr lang="en-US" sz="9600" dirty="0">
                <a:solidFill>
                  <a:srgbClr val="2A302D"/>
                </a:solidFill>
                <a:effectLst/>
                <a:latin typeface="Helvetica" pitchFamily="2" charset="0"/>
              </a:rPr>
              <a:t>90% of UVB radiation are absorbed by</a:t>
            </a:r>
            <a:r>
              <a:rPr lang="en-US" sz="9600" dirty="0">
                <a:solidFill>
                  <a:srgbClr val="2A302D"/>
                </a:solidFill>
                <a:latin typeface="Helvetica" pitchFamily="2" charset="0"/>
              </a:rPr>
              <a:t> </a:t>
            </a:r>
            <a:r>
              <a:rPr lang="en-US" sz="9600" dirty="0">
                <a:solidFill>
                  <a:srgbClr val="2A302D"/>
                </a:solidFill>
                <a:effectLst/>
                <a:latin typeface="Helvetica" pitchFamily="2" charset="0"/>
              </a:rPr>
              <a:t>ozone, water vapor, oxygen and carbon dioxide. UVA radiation is less affected by the atmosphere.</a:t>
            </a:r>
            <a:r>
              <a:rPr lang="en-US" sz="9600" dirty="0">
                <a:solidFill>
                  <a:srgbClr val="2A302D"/>
                </a:solidFill>
                <a:latin typeface="Helvetica" pitchFamily="2" charset="0"/>
              </a:rPr>
              <a:t> </a:t>
            </a:r>
            <a:r>
              <a:rPr lang="en-US" sz="9600" dirty="0">
                <a:solidFill>
                  <a:srgbClr val="2A302D"/>
                </a:solidFill>
                <a:effectLst/>
                <a:latin typeface="Helvetica" pitchFamily="2" charset="0"/>
              </a:rPr>
              <a:t>Therefore, the UV radiation reaching the</a:t>
            </a:r>
            <a:r>
              <a:rPr lang="en-US" sz="9600" dirty="0">
                <a:solidFill>
                  <a:srgbClr val="2A302D"/>
                </a:solidFill>
                <a:latin typeface="Helvetica" pitchFamily="2" charset="0"/>
              </a:rPr>
              <a:t> </a:t>
            </a:r>
            <a:r>
              <a:rPr lang="en-US" sz="9600" dirty="0">
                <a:solidFill>
                  <a:srgbClr val="2A302D"/>
                </a:solidFill>
                <a:effectLst/>
                <a:latin typeface="Helvetica" pitchFamily="2" charset="0"/>
              </a:rPr>
              <a:t>Earth’s surface is largely composed of UVA with a small UVB component. </a:t>
            </a:r>
            <a:r>
              <a:rPr lang="en-US" sz="9600" i="1" dirty="0">
                <a:solidFill>
                  <a:srgbClr val="2A302D"/>
                </a:solidFill>
                <a:effectLst/>
                <a:latin typeface="Helvetica" pitchFamily="2" charset="0"/>
              </a:rPr>
              <a:t> </a:t>
            </a:r>
            <a:endParaRPr lang="en-US" sz="6400" i="1" dirty="0">
              <a:solidFill>
                <a:srgbClr val="2A302D"/>
              </a:solidFill>
              <a:latin typeface="Helvetica" pitchFamily="2" charset="0"/>
            </a:endParaRPr>
          </a:p>
          <a:p>
            <a:pPr marL="0" indent="0">
              <a:buNone/>
            </a:pPr>
            <a:r>
              <a:rPr lang="en-US" sz="6400" i="1" dirty="0">
                <a:solidFill>
                  <a:srgbClr val="2A302D"/>
                </a:solidFill>
                <a:effectLst/>
                <a:latin typeface="Helvetica" pitchFamily="2" charset="0"/>
              </a:rPr>
              <a:t>© World Health Organization 2002, </a:t>
            </a:r>
            <a:r>
              <a:rPr lang="en-US" sz="6400" i="1" dirty="0">
                <a:effectLst/>
                <a:latin typeface="Helvetica" pitchFamily="2" charset="0"/>
              </a:rPr>
              <a:t>© WPS Community Foundation, Inc. 2011 </a:t>
            </a:r>
          </a:p>
          <a:p>
            <a:pPr marL="0" indent="0">
              <a:buNone/>
            </a:pPr>
            <a:endParaRPr lang="en-US" sz="6400" dirty="0">
              <a:solidFill>
                <a:srgbClr val="2A302D"/>
              </a:solidFill>
              <a:effectLst/>
              <a:latin typeface="Helvetica" pitchFamily="2" charset="0"/>
            </a:endParaRPr>
          </a:p>
          <a:p>
            <a:pPr marL="0" indent="0">
              <a:buNone/>
            </a:pPr>
            <a:endParaRPr lang="en-US" i="1" dirty="0">
              <a:solidFill>
                <a:srgbClr val="2A302D"/>
              </a:solidFill>
              <a:latin typeface="Helvetica" pitchFamily="2" charset="0"/>
            </a:endParaRPr>
          </a:p>
          <a:p>
            <a:pPr marL="0" indent="0">
              <a:buNone/>
            </a:pPr>
            <a:endParaRPr lang="en-US" dirty="0">
              <a:solidFill>
                <a:srgbClr val="2A302D"/>
              </a:solidFill>
              <a:effectLst/>
              <a:latin typeface="Helvetica" pitchFamily="2" charset="0"/>
            </a:endParaRPr>
          </a:p>
          <a:p>
            <a:endParaRPr lang="en-US" dirty="0"/>
          </a:p>
        </p:txBody>
      </p:sp>
      <p:pic>
        <p:nvPicPr>
          <p:cNvPr id="5" name="Picture 4">
            <a:extLst>
              <a:ext uri="{FF2B5EF4-FFF2-40B4-BE49-F238E27FC236}">
                <a16:creationId xmlns:a16="http://schemas.microsoft.com/office/drawing/2014/main" id="{CB6EDA51-C48C-A68D-44F6-C7F0E6CDD15F}"/>
              </a:ext>
            </a:extLst>
          </p:cNvPr>
          <p:cNvPicPr>
            <a:picLocks noChangeAspect="1"/>
          </p:cNvPicPr>
          <p:nvPr/>
        </p:nvPicPr>
        <p:blipFill>
          <a:blip r:embed="rId2"/>
          <a:stretch>
            <a:fillRect/>
          </a:stretch>
        </p:blipFill>
        <p:spPr>
          <a:xfrm>
            <a:off x="3444240" y="2034607"/>
            <a:ext cx="7772400" cy="2232526"/>
          </a:xfrm>
          <a:prstGeom prst="rect">
            <a:avLst/>
          </a:prstGeom>
        </p:spPr>
      </p:pic>
    </p:spTree>
    <p:extLst>
      <p:ext uri="{BB962C8B-B14F-4D97-AF65-F5344CB8AC3E}">
        <p14:creationId xmlns:p14="http://schemas.microsoft.com/office/powerpoint/2010/main" val="2414238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a spectrum&#10;&#10;AI-generated content may be incorrect.">
            <a:extLst>
              <a:ext uri="{FF2B5EF4-FFF2-40B4-BE49-F238E27FC236}">
                <a16:creationId xmlns:a16="http://schemas.microsoft.com/office/drawing/2014/main" id="{8A12D4A8-9A2C-7687-4853-E75A18EC71F2}"/>
              </a:ext>
            </a:extLst>
          </p:cNvPr>
          <p:cNvPicPr>
            <a:picLocks noGrp="1" noChangeAspect="1"/>
          </p:cNvPicPr>
          <p:nvPr>
            <p:ph idx="1"/>
          </p:nvPr>
        </p:nvPicPr>
        <p:blipFill>
          <a:blip r:embed="rId2"/>
          <a:stretch>
            <a:fillRect/>
          </a:stretch>
        </p:blipFill>
        <p:spPr>
          <a:xfrm>
            <a:off x="2740200" y="762670"/>
            <a:ext cx="6123908" cy="3740150"/>
          </a:xfrm>
        </p:spPr>
      </p:pic>
      <p:sp>
        <p:nvSpPr>
          <p:cNvPr id="7" name="TextBox 6">
            <a:extLst>
              <a:ext uri="{FF2B5EF4-FFF2-40B4-BE49-F238E27FC236}">
                <a16:creationId xmlns:a16="http://schemas.microsoft.com/office/drawing/2014/main" id="{366BB28F-E9C4-0172-B3D9-A2A9D043C61C}"/>
              </a:ext>
            </a:extLst>
          </p:cNvPr>
          <p:cNvSpPr txBox="1"/>
          <p:nvPr/>
        </p:nvSpPr>
        <p:spPr>
          <a:xfrm>
            <a:off x="768096" y="4327243"/>
            <a:ext cx="10655808" cy="2277547"/>
          </a:xfrm>
          <a:prstGeom prst="rect">
            <a:avLst/>
          </a:prstGeom>
          <a:noFill/>
        </p:spPr>
        <p:txBody>
          <a:bodyPr wrap="square" rtlCol="0">
            <a:spAutoFit/>
          </a:bodyPr>
          <a:lstStyle/>
          <a:p>
            <a:pPr marL="342900" marR="0" lvl="0" indent="-342900">
              <a:buFont typeface="Symbol" pitchFamily="2" charset="2"/>
              <a:buChar char=""/>
            </a:pPr>
            <a:r>
              <a:rPr lang="en-US" sz="2800" b="1" dirty="0">
                <a:solidFill>
                  <a:srgbClr val="7030A0"/>
                </a:solidFill>
                <a:effectLst/>
                <a:latin typeface="Lato" panose="020F0502020204030203" pitchFamily="34" charset="0"/>
                <a:ea typeface="Times New Roman" panose="02020603050405020304" pitchFamily="18" charset="0"/>
              </a:rPr>
              <a:t>UVA</a:t>
            </a:r>
            <a:r>
              <a:rPr lang="en-US" sz="2800" dirty="0">
                <a:solidFill>
                  <a:srgbClr val="222222"/>
                </a:solidFill>
                <a:effectLst/>
                <a:latin typeface="Lato" panose="020F0502020204030203" pitchFamily="34" charset="0"/>
                <a:ea typeface="Times New Roman" panose="02020603050405020304" pitchFamily="18" charset="0"/>
              </a:rPr>
              <a:t> is the longest and least energetic, 315 to 400 nanometers </a:t>
            </a:r>
            <a:endParaRPr lang="en-US" sz="2800" dirty="0">
              <a:effectLst/>
              <a:latin typeface="Times New Roman" panose="02020603050405020304" pitchFamily="18" charset="0"/>
              <a:ea typeface="Times New Roman" panose="02020603050405020304" pitchFamily="18" charset="0"/>
            </a:endParaRPr>
          </a:p>
          <a:p>
            <a:pPr marL="342900" marR="0" lvl="0" indent="-342900">
              <a:buFont typeface="Symbol" pitchFamily="2" charset="2"/>
              <a:buChar char=""/>
            </a:pPr>
            <a:r>
              <a:rPr lang="en-US" sz="2800" b="1" dirty="0">
                <a:solidFill>
                  <a:srgbClr val="7030A0"/>
                </a:solidFill>
                <a:effectLst/>
                <a:latin typeface="Lato" panose="020F0502020204030203" pitchFamily="34" charset="0"/>
                <a:ea typeface="Times New Roman" panose="02020603050405020304" pitchFamily="18" charset="0"/>
              </a:rPr>
              <a:t>UVB</a:t>
            </a:r>
            <a:r>
              <a:rPr lang="en-US" sz="2800" dirty="0">
                <a:solidFill>
                  <a:srgbClr val="222222"/>
                </a:solidFill>
                <a:effectLst/>
                <a:latin typeface="Lato" panose="020F0502020204030203" pitchFamily="34" charset="0"/>
                <a:ea typeface="Times New Roman" panose="02020603050405020304" pitchFamily="18" charset="0"/>
              </a:rPr>
              <a:t> is 280 to 315 nanometers in length</a:t>
            </a:r>
            <a:endParaRPr lang="en-US" sz="2800" dirty="0">
              <a:effectLst/>
              <a:latin typeface="Times New Roman" panose="02020603050405020304" pitchFamily="18" charset="0"/>
              <a:ea typeface="Times New Roman" panose="02020603050405020304" pitchFamily="18" charset="0"/>
            </a:endParaRPr>
          </a:p>
          <a:p>
            <a:pPr marL="342900" marR="0" lvl="0" indent="-342900">
              <a:buFont typeface="Symbol" pitchFamily="2" charset="2"/>
              <a:buChar char=""/>
            </a:pPr>
            <a:r>
              <a:rPr lang="en-US" sz="2800" dirty="0">
                <a:solidFill>
                  <a:srgbClr val="222222"/>
                </a:solidFill>
                <a:effectLst/>
                <a:latin typeface="Lato" panose="020F0502020204030203" pitchFamily="34" charset="0"/>
                <a:ea typeface="Times New Roman" panose="02020603050405020304" pitchFamily="18" charset="0"/>
              </a:rPr>
              <a:t>UVC is the shortest and most energetic, 100 to 280 nanometers.</a:t>
            </a:r>
            <a:endParaRPr lang="en-US" sz="2800" dirty="0">
              <a:effectLst/>
              <a:latin typeface="Times New Roman" panose="02020603050405020304" pitchFamily="18" charset="0"/>
              <a:ea typeface="Times New Roman" panose="02020603050405020304" pitchFamily="18" charset="0"/>
            </a:endParaRPr>
          </a:p>
          <a:p>
            <a:endParaRPr lang="en-US" baseline="30000" dirty="0">
              <a:solidFill>
                <a:srgbClr val="222222"/>
              </a:solidFill>
              <a:latin typeface="Cambria" panose="02040503050406030204" pitchFamily="18" charset="0"/>
              <a:ea typeface="Cambria" panose="02040503050406030204" pitchFamily="18" charset="0"/>
              <a:cs typeface="Times New Roman" panose="02020603050405020304" pitchFamily="18" charset="0"/>
            </a:endParaRPr>
          </a:p>
          <a:p>
            <a:r>
              <a:rPr lang="en-US" sz="1800" i="1" dirty="0">
                <a:solidFill>
                  <a:srgbClr val="222222"/>
                </a:solidFill>
                <a:effectLst/>
                <a:latin typeface="Lato" panose="020F0502020204030203" pitchFamily="34" charset="0"/>
                <a:ea typeface="Cambria" panose="02040503050406030204" pitchFamily="18" charset="0"/>
                <a:cs typeface="Times New Roman" panose="02020603050405020304" pitchFamily="18" charset="0"/>
              </a:rPr>
              <a:t>National Eye Institute (</a:t>
            </a:r>
            <a:r>
              <a:rPr lang="en-US" sz="1800" i="1" dirty="0">
                <a:solidFill>
                  <a:srgbClr val="636569"/>
                </a:solidFill>
                <a:effectLst/>
                <a:latin typeface="Lato" panose="020F0502020204030203" pitchFamily="34" charset="0"/>
                <a:ea typeface="Cambria" panose="02040503050406030204" pitchFamily="18" charset="0"/>
                <a:cs typeface="Times New Roman" panose="02020603050405020304" pitchFamily="18" charset="0"/>
              </a:rPr>
              <a:t>July 5, 2022)</a:t>
            </a:r>
            <a:endParaRPr lang="en-US" sz="1800" i="1" dirty="0">
              <a:effectLst/>
              <a:latin typeface="Cambria" panose="02040503050406030204" pitchFamily="18" charset="0"/>
              <a:ea typeface="Cambria" panose="02040503050406030204" pitchFamily="18" charset="0"/>
              <a:cs typeface="Times New Roman" panose="02020603050405020304" pitchFamily="18" charset="0"/>
            </a:endParaRPr>
          </a:p>
          <a:p>
            <a:endParaRPr lang="en-US" sz="2800" dirty="0"/>
          </a:p>
        </p:txBody>
      </p:sp>
    </p:spTree>
    <p:extLst>
      <p:ext uri="{BB962C8B-B14F-4D97-AF65-F5344CB8AC3E}">
        <p14:creationId xmlns:p14="http://schemas.microsoft.com/office/powerpoint/2010/main" val="3716176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black and white drawing of a human eye&#10;&#10;AI-generated content may be incorrect.">
            <a:extLst>
              <a:ext uri="{FF2B5EF4-FFF2-40B4-BE49-F238E27FC236}">
                <a16:creationId xmlns:a16="http://schemas.microsoft.com/office/drawing/2014/main" id="{A32748C8-7100-E999-0B85-A5D038314B11}"/>
              </a:ext>
            </a:extLst>
          </p:cNvPr>
          <p:cNvPicPr>
            <a:picLocks noGrp="1" noChangeAspect="1"/>
          </p:cNvPicPr>
          <p:nvPr>
            <p:ph idx="1"/>
          </p:nvPr>
        </p:nvPicPr>
        <p:blipFill>
          <a:blip r:embed="rId2"/>
          <a:stretch>
            <a:fillRect/>
          </a:stretch>
        </p:blipFill>
        <p:spPr>
          <a:xfrm>
            <a:off x="5660544" y="810358"/>
            <a:ext cx="5701547" cy="4846320"/>
          </a:xfrm>
        </p:spPr>
      </p:pic>
      <p:sp>
        <p:nvSpPr>
          <p:cNvPr id="8" name="TextBox 7">
            <a:extLst>
              <a:ext uri="{FF2B5EF4-FFF2-40B4-BE49-F238E27FC236}">
                <a16:creationId xmlns:a16="http://schemas.microsoft.com/office/drawing/2014/main" id="{A4C3233F-60FB-4FC9-BCB9-69962212D0D2}"/>
              </a:ext>
            </a:extLst>
          </p:cNvPr>
          <p:cNvSpPr txBox="1"/>
          <p:nvPr/>
        </p:nvSpPr>
        <p:spPr>
          <a:xfrm>
            <a:off x="331751" y="1821100"/>
            <a:ext cx="6348213" cy="2862322"/>
          </a:xfrm>
          <a:prstGeom prst="rect">
            <a:avLst/>
          </a:prstGeom>
          <a:noFill/>
        </p:spPr>
        <p:txBody>
          <a:bodyPr wrap="none" rtlCol="0">
            <a:spAutoFit/>
          </a:bodyPr>
          <a:lstStyle/>
          <a:p>
            <a:pPr marL="342900" marR="0" lvl="0" indent="-342900">
              <a:buFont typeface="Symbol" pitchFamily="2" charset="2"/>
              <a:buChar char=""/>
            </a:pPr>
            <a:r>
              <a:rPr lang="en-US" sz="1800" b="1" dirty="0">
                <a:solidFill>
                  <a:srgbClr val="7030A0"/>
                </a:solidFill>
                <a:effectLst/>
                <a:latin typeface="Lato" panose="020F0502020204030203" pitchFamily="34" charset="0"/>
                <a:ea typeface="Times New Roman" panose="02020603050405020304" pitchFamily="18" charset="0"/>
              </a:rPr>
              <a:t>UVA</a:t>
            </a:r>
            <a:r>
              <a:rPr lang="en-US" sz="1800" dirty="0">
                <a:solidFill>
                  <a:srgbClr val="222222"/>
                </a:solidFill>
                <a:effectLst/>
                <a:latin typeface="Lato" panose="020F0502020204030203" pitchFamily="34" charset="0"/>
                <a:ea typeface="Times New Roman" panose="02020603050405020304" pitchFamily="18" charset="0"/>
              </a:rPr>
              <a:t> (least energetic</a:t>
            </a:r>
            <a:r>
              <a:rPr lang="en-US" dirty="0">
                <a:solidFill>
                  <a:srgbClr val="222222"/>
                </a:solidFill>
                <a:latin typeface="Lato" panose="020F0502020204030203" pitchFamily="34" charset="0"/>
                <a:ea typeface="Times New Roman" panose="02020603050405020304" pitchFamily="18" charset="0"/>
              </a:rPr>
              <a:t>) is absorbed by the cornea and lens, </a:t>
            </a:r>
          </a:p>
          <a:p>
            <a:pPr marR="0" lvl="0"/>
            <a:r>
              <a:rPr lang="en-US" dirty="0">
                <a:solidFill>
                  <a:srgbClr val="222222"/>
                </a:solidFill>
                <a:latin typeface="Lato" panose="020F0502020204030203" pitchFamily="34" charset="0"/>
                <a:ea typeface="Times New Roman" panose="02020603050405020304" pitchFamily="18" charset="0"/>
              </a:rPr>
              <a:t>but some</a:t>
            </a:r>
            <a:r>
              <a:rPr lang="en-US" sz="1800" dirty="0">
                <a:solidFill>
                  <a:srgbClr val="222222"/>
                </a:solidFill>
                <a:effectLst/>
                <a:latin typeface="Lato" panose="020F0502020204030203" pitchFamily="34" charset="0"/>
                <a:ea typeface="Times New Roman" panose="02020603050405020304" pitchFamily="18" charset="0"/>
              </a:rPr>
              <a:t> </a:t>
            </a:r>
            <a:r>
              <a:rPr lang="en-US" sz="1800" dirty="0">
                <a:solidFill>
                  <a:srgbClr val="000000"/>
                </a:solidFill>
                <a:effectLst/>
                <a:latin typeface="Lato" panose="020F0502020204030203" pitchFamily="34" charset="0"/>
                <a:ea typeface="Cambria" panose="02040503050406030204" pitchFamily="18" charset="0"/>
                <a:cs typeface="Times New Roman" panose="02020603050405020304" pitchFamily="18" charset="0"/>
              </a:rPr>
              <a:t>can penetrate the eye all the way to the retina, </a:t>
            </a:r>
          </a:p>
          <a:p>
            <a:pPr marR="0" lvl="0"/>
            <a:r>
              <a:rPr lang="en-US" sz="1800" dirty="0">
                <a:solidFill>
                  <a:srgbClr val="000000"/>
                </a:solidFill>
                <a:effectLst/>
                <a:latin typeface="Lato" panose="020F0502020204030203" pitchFamily="34" charset="0"/>
                <a:ea typeface="Cambria" panose="02040503050406030204" pitchFamily="18" charset="0"/>
                <a:cs typeface="Times New Roman" panose="02020603050405020304" pitchFamily="18" charset="0"/>
              </a:rPr>
              <a:t>causing damage to the retina.</a:t>
            </a:r>
            <a:r>
              <a:rPr lang="en-US" sz="1800" dirty="0">
                <a:solidFill>
                  <a:srgbClr val="222222"/>
                </a:solidFill>
                <a:effectLst/>
                <a:latin typeface="Lato" panose="020F0502020204030203" pitchFamily="34" charset="0"/>
                <a:ea typeface="Times New Roman" panose="02020603050405020304" pitchFamily="18" charset="0"/>
              </a:rPr>
              <a:t> </a:t>
            </a:r>
          </a:p>
          <a:p>
            <a:pPr marR="0" lvl="0"/>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itchFamily="2" charset="2"/>
              <a:buChar char=""/>
            </a:pPr>
            <a:r>
              <a:rPr lang="en-US" sz="1800" b="1" dirty="0">
                <a:solidFill>
                  <a:srgbClr val="7030A0"/>
                </a:solidFill>
                <a:effectLst/>
                <a:latin typeface="Lato" panose="020F0502020204030203" pitchFamily="34" charset="0"/>
                <a:ea typeface="Times New Roman" panose="02020603050405020304" pitchFamily="18" charset="0"/>
              </a:rPr>
              <a:t>UVB</a:t>
            </a:r>
            <a:r>
              <a:rPr lang="en-US" sz="1800" dirty="0">
                <a:solidFill>
                  <a:srgbClr val="222222"/>
                </a:solidFill>
                <a:effectLst/>
                <a:latin typeface="Lato" panose="020F0502020204030203" pitchFamily="34" charset="0"/>
                <a:ea typeface="Times New Roman" panose="02020603050405020304" pitchFamily="18" charset="0"/>
              </a:rPr>
              <a:t> </a:t>
            </a:r>
            <a:r>
              <a:rPr lang="en-US" sz="1800" dirty="0">
                <a:solidFill>
                  <a:srgbClr val="000000"/>
                </a:solidFill>
                <a:effectLst/>
                <a:latin typeface="Lato" panose="020F0502020204030203" pitchFamily="34" charset="0"/>
                <a:ea typeface="Cambria" panose="02040503050406030204" pitchFamily="18" charset="0"/>
                <a:cs typeface="Times New Roman" panose="02020603050405020304" pitchFamily="18" charset="0"/>
              </a:rPr>
              <a:t>damages DNA directly. </a:t>
            </a:r>
          </a:p>
          <a:p>
            <a:pPr marR="0" lvl="0"/>
            <a:r>
              <a:rPr lang="en-US" sz="1800" dirty="0">
                <a:solidFill>
                  <a:srgbClr val="000000"/>
                </a:solidFill>
                <a:effectLst/>
                <a:latin typeface="Lato" panose="020F0502020204030203" pitchFamily="34" charset="0"/>
                <a:ea typeface="Cambria" panose="02040503050406030204" pitchFamily="18" charset="0"/>
                <a:cs typeface="Times New Roman" panose="02020603050405020304" pitchFamily="18" charset="0"/>
              </a:rPr>
              <a:t>It’s responsible for sunburns and most UV-related cancers  </a:t>
            </a:r>
          </a:p>
          <a:p>
            <a:pPr marR="0" lvl="0"/>
            <a:r>
              <a:rPr lang="en-US" dirty="0">
                <a:solidFill>
                  <a:srgbClr val="000000"/>
                </a:solidFill>
                <a:latin typeface="Lato" panose="020F0502020204030203" pitchFamily="34" charset="0"/>
                <a:ea typeface="Cambria" panose="02040503050406030204" pitchFamily="18" charset="0"/>
                <a:cs typeface="Times New Roman" panose="02020603050405020304" pitchFamily="18" charset="0"/>
              </a:rPr>
              <a:t>a</a:t>
            </a:r>
            <a:r>
              <a:rPr lang="en-US" sz="1800" dirty="0">
                <a:solidFill>
                  <a:srgbClr val="000000"/>
                </a:solidFill>
                <a:effectLst/>
                <a:latin typeface="Lato" panose="020F0502020204030203" pitchFamily="34" charset="0"/>
                <a:ea typeface="Cambria" panose="02040503050406030204" pitchFamily="18" charset="0"/>
                <a:cs typeface="Times New Roman" panose="02020603050405020304" pitchFamily="18" charset="0"/>
              </a:rPr>
              <a:t>nd increases the risk of lens cataracts</a:t>
            </a:r>
            <a:r>
              <a:rPr lang="en-US" dirty="0">
                <a:effectLst/>
              </a:rPr>
              <a:t> </a:t>
            </a:r>
            <a:endParaRPr lang="en-US" sz="1800" dirty="0">
              <a:solidFill>
                <a:srgbClr val="222222"/>
              </a:solidFill>
              <a:effectLst/>
              <a:latin typeface="Lato" panose="020F0502020204030203" pitchFamily="34" charset="0"/>
              <a:ea typeface="Times New Roman" panose="02020603050405020304" pitchFamily="18" charset="0"/>
            </a:endParaRPr>
          </a:p>
          <a:p>
            <a:pPr marR="0" lvl="0"/>
            <a:endParaRPr lang="en-US" sz="1800" dirty="0">
              <a:effectLst/>
              <a:latin typeface="Times New Roman" panose="02020603050405020304" pitchFamily="18" charset="0"/>
              <a:ea typeface="Times New Roman" panose="02020603050405020304" pitchFamily="18" charset="0"/>
            </a:endParaRPr>
          </a:p>
          <a:p>
            <a:pPr marL="342900" marR="0" lvl="0" indent="-342900">
              <a:buFont typeface="Symbol" pitchFamily="2" charset="2"/>
              <a:buChar char=""/>
            </a:pPr>
            <a:r>
              <a:rPr lang="en-US" sz="1800" dirty="0">
                <a:solidFill>
                  <a:srgbClr val="222222"/>
                </a:solidFill>
                <a:effectLst/>
                <a:latin typeface="Lato" panose="020F0502020204030203" pitchFamily="34" charset="0"/>
                <a:ea typeface="Times New Roman" panose="02020603050405020304" pitchFamily="18" charset="0"/>
              </a:rPr>
              <a:t>UVC is most energetic, but it’s blocked by ozone and </a:t>
            </a:r>
          </a:p>
          <a:p>
            <a:pPr marR="0" lvl="0"/>
            <a:r>
              <a:rPr lang="en-US" sz="1800" dirty="0">
                <a:solidFill>
                  <a:srgbClr val="222222"/>
                </a:solidFill>
                <a:effectLst/>
                <a:latin typeface="Lato" panose="020F0502020204030203" pitchFamily="34" charset="0"/>
                <a:ea typeface="Times New Roman" panose="02020603050405020304" pitchFamily="18" charset="0"/>
              </a:rPr>
              <a:t>only affects skin DNA.</a:t>
            </a:r>
          </a:p>
        </p:txBody>
      </p:sp>
      <p:cxnSp>
        <p:nvCxnSpPr>
          <p:cNvPr id="12" name="Straight Arrow Connector 11">
            <a:extLst>
              <a:ext uri="{FF2B5EF4-FFF2-40B4-BE49-F238E27FC236}">
                <a16:creationId xmlns:a16="http://schemas.microsoft.com/office/drawing/2014/main" id="{0E5FF445-28BD-8735-F999-26B095A675B2}"/>
              </a:ext>
            </a:extLst>
          </p:cNvPr>
          <p:cNvCxnSpPr/>
          <p:nvPr/>
        </p:nvCxnSpPr>
        <p:spPr>
          <a:xfrm>
            <a:off x="3505857" y="2898648"/>
            <a:ext cx="6156960" cy="548640"/>
          </a:xfrm>
          <a:prstGeom prst="straightConnector1">
            <a:avLst/>
          </a:prstGeom>
          <a:ln>
            <a:solidFill>
              <a:srgbClr val="7030A0"/>
            </a:solidFill>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D98168CE-3CD7-7A15-9076-9F955F003791}"/>
              </a:ext>
            </a:extLst>
          </p:cNvPr>
          <p:cNvCxnSpPr>
            <a:cxnSpLocks/>
          </p:cNvCxnSpPr>
          <p:nvPr/>
        </p:nvCxnSpPr>
        <p:spPr>
          <a:xfrm flipV="1">
            <a:off x="4401312" y="3429000"/>
            <a:ext cx="2767584" cy="240792"/>
          </a:xfrm>
          <a:prstGeom prst="straightConnector1">
            <a:avLst/>
          </a:prstGeom>
          <a:ln>
            <a:solidFill>
              <a:srgbClr val="7030A0"/>
            </a:solidFill>
            <a:tailEnd type="triangle"/>
          </a:ln>
        </p:spPr>
        <p:style>
          <a:lnRef idx="1">
            <a:schemeClr val="dk1"/>
          </a:lnRef>
          <a:fillRef idx="0">
            <a:schemeClr val="dk1"/>
          </a:fillRef>
          <a:effectRef idx="0">
            <a:schemeClr val="dk1"/>
          </a:effectRef>
          <a:fontRef idx="minor">
            <a:schemeClr val="tx1"/>
          </a:fontRef>
        </p:style>
      </p:cxnSp>
      <p:sp>
        <p:nvSpPr>
          <p:cNvPr id="16" name="TextBox 15">
            <a:extLst>
              <a:ext uri="{FF2B5EF4-FFF2-40B4-BE49-F238E27FC236}">
                <a16:creationId xmlns:a16="http://schemas.microsoft.com/office/drawing/2014/main" id="{3574B7E5-EC16-F505-12DD-587981D13B58}"/>
              </a:ext>
            </a:extLst>
          </p:cNvPr>
          <p:cNvSpPr txBox="1"/>
          <p:nvPr/>
        </p:nvSpPr>
        <p:spPr>
          <a:xfrm>
            <a:off x="452105" y="1001926"/>
            <a:ext cx="6942926" cy="523220"/>
          </a:xfrm>
          <a:prstGeom prst="rect">
            <a:avLst/>
          </a:prstGeom>
          <a:noFill/>
        </p:spPr>
        <p:txBody>
          <a:bodyPr wrap="none" rtlCol="0">
            <a:spAutoFit/>
          </a:bodyPr>
          <a:lstStyle/>
          <a:p>
            <a:r>
              <a:rPr lang="en-US" sz="2800" dirty="0">
                <a:solidFill>
                  <a:srgbClr val="7030A0"/>
                </a:solidFill>
                <a:latin typeface="Helvetica" pitchFamily="2" charset="0"/>
              </a:rPr>
              <a:t>How Ultraviolet Light can damage the eye</a:t>
            </a:r>
            <a:endParaRPr lang="en-US" sz="2800" dirty="0">
              <a:latin typeface="Helvetica" pitchFamily="2" charset="0"/>
            </a:endParaRPr>
          </a:p>
        </p:txBody>
      </p:sp>
      <p:sp>
        <p:nvSpPr>
          <p:cNvPr id="17" name="TextBox 16">
            <a:extLst>
              <a:ext uri="{FF2B5EF4-FFF2-40B4-BE49-F238E27FC236}">
                <a16:creationId xmlns:a16="http://schemas.microsoft.com/office/drawing/2014/main" id="{BB367225-E701-DBDD-CF95-FAB48B925D39}"/>
              </a:ext>
            </a:extLst>
          </p:cNvPr>
          <p:cNvSpPr txBox="1"/>
          <p:nvPr/>
        </p:nvSpPr>
        <p:spPr>
          <a:xfrm>
            <a:off x="699832" y="5760970"/>
            <a:ext cx="7222426" cy="338554"/>
          </a:xfrm>
          <a:prstGeom prst="rect">
            <a:avLst/>
          </a:prstGeom>
          <a:noFill/>
        </p:spPr>
        <p:txBody>
          <a:bodyPr wrap="none" rtlCol="0">
            <a:spAutoFit/>
          </a:bodyPr>
          <a:lstStyle/>
          <a:p>
            <a:r>
              <a:rPr lang="en-US" sz="1600" i="1" dirty="0"/>
              <a:t>Richard R. Dubielzig, DVM &amp; Barbara </a:t>
            </a:r>
            <a:r>
              <a:rPr lang="en-US" sz="1600" i="1" dirty="0" err="1"/>
              <a:t>Blodi</a:t>
            </a:r>
            <a:r>
              <a:rPr lang="en-US" sz="1600" i="1" dirty="0"/>
              <a:t>, MD 2025; iStock image of the eye diagram</a:t>
            </a:r>
          </a:p>
        </p:txBody>
      </p:sp>
    </p:spTree>
    <p:extLst>
      <p:ext uri="{BB962C8B-B14F-4D97-AF65-F5344CB8AC3E}">
        <p14:creationId xmlns:p14="http://schemas.microsoft.com/office/powerpoint/2010/main" val="4190447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98989-19ED-A298-C9A4-441EE153844C}"/>
              </a:ext>
            </a:extLst>
          </p:cNvPr>
          <p:cNvSpPr>
            <a:spLocks noGrp="1"/>
          </p:cNvSpPr>
          <p:nvPr>
            <p:ph type="title"/>
          </p:nvPr>
        </p:nvSpPr>
        <p:spPr/>
        <p:txBody>
          <a:bodyPr/>
          <a:lstStyle/>
          <a:p>
            <a:r>
              <a:rPr lang="en-US" dirty="0"/>
              <a:t>How the Sun Sees you</a:t>
            </a:r>
          </a:p>
        </p:txBody>
      </p:sp>
      <p:sp>
        <p:nvSpPr>
          <p:cNvPr id="3" name="Content Placeholder 2">
            <a:extLst>
              <a:ext uri="{FF2B5EF4-FFF2-40B4-BE49-F238E27FC236}">
                <a16:creationId xmlns:a16="http://schemas.microsoft.com/office/drawing/2014/main" id="{E830CE39-1456-6490-E76E-3EB4D3095539}"/>
              </a:ext>
            </a:extLst>
          </p:cNvPr>
          <p:cNvSpPr>
            <a:spLocks noGrp="1"/>
          </p:cNvSpPr>
          <p:nvPr>
            <p:ph idx="1"/>
          </p:nvPr>
        </p:nvSpPr>
        <p:spPr/>
        <p:txBody>
          <a:bodyPr/>
          <a:lstStyle/>
          <a:p>
            <a:r>
              <a:rPr lang="en-US" sz="1800" dirty="0">
                <a:effectLst/>
                <a:latin typeface="Cambria" panose="02040503050406030204" pitchFamily="18" charset="0"/>
                <a:ea typeface="Cambria" panose="02040503050406030204" pitchFamily="18" charset="0"/>
                <a:cs typeface="Times New Roman" panose="02020603050405020304" pitchFamily="18" charset="0"/>
                <a:hlinkClick r:id="rId2"/>
              </a:rPr>
              <a:t>https://www.youtube.com/watch?v=o9BqrSAHbTc</a:t>
            </a:r>
            <a:endParaRPr lang="en-US" sz="1800" dirty="0">
              <a:effectLst/>
              <a:latin typeface="Cambria" panose="02040503050406030204" pitchFamily="18" charset="0"/>
              <a:ea typeface="Cambria" panose="020405030504060302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62661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24114-0232-1373-7041-CDA6FA3C4A5F}"/>
              </a:ext>
            </a:extLst>
          </p:cNvPr>
          <p:cNvSpPr>
            <a:spLocks noGrp="1"/>
          </p:cNvSpPr>
          <p:nvPr>
            <p:ph type="title"/>
          </p:nvPr>
        </p:nvSpPr>
        <p:spPr/>
        <p:txBody>
          <a:bodyPr/>
          <a:lstStyle/>
          <a:p>
            <a:r>
              <a:rPr lang="en-US" dirty="0"/>
              <a:t>The UV index forecast for the day</a:t>
            </a:r>
          </a:p>
        </p:txBody>
      </p:sp>
      <p:sp>
        <p:nvSpPr>
          <p:cNvPr id="3" name="Content Placeholder 2">
            <a:extLst>
              <a:ext uri="{FF2B5EF4-FFF2-40B4-BE49-F238E27FC236}">
                <a16:creationId xmlns:a16="http://schemas.microsoft.com/office/drawing/2014/main" id="{ACBB899A-F8EE-FF0F-B61E-98A488A8098E}"/>
              </a:ext>
            </a:extLst>
          </p:cNvPr>
          <p:cNvSpPr>
            <a:spLocks noGrp="1"/>
          </p:cNvSpPr>
          <p:nvPr>
            <p:ph idx="1"/>
          </p:nvPr>
        </p:nvSpPr>
        <p:spPr>
          <a:xfrm>
            <a:off x="700635" y="2221992"/>
            <a:ext cx="10040517" cy="399288"/>
          </a:xfrm>
        </p:spPr>
        <p:txBody>
          <a:bodyPr/>
          <a:lstStyle/>
          <a:p>
            <a:pPr marL="0" indent="0">
              <a:buNone/>
            </a:pPr>
            <a:r>
              <a:rPr lang="en-US" sz="1800" dirty="0">
                <a:effectLst/>
                <a:latin typeface="Cambria" panose="02040503050406030204" pitchFamily="18" charset="0"/>
                <a:ea typeface="Cambria" panose="02040503050406030204" pitchFamily="18" charset="0"/>
                <a:cs typeface="Times New Roman" panose="02020603050405020304" pitchFamily="18" charset="0"/>
                <a:hlinkClick r:id="rId2"/>
              </a:rPr>
              <a:t>https://www.epa.gov/sunsafety/uv-index-applications</a:t>
            </a:r>
            <a:endParaRPr lang="en-US" sz="1800" dirty="0">
              <a:effectLst/>
              <a:latin typeface="Cambria" panose="02040503050406030204" pitchFamily="18" charset="0"/>
              <a:ea typeface="Cambria" panose="02040503050406030204" pitchFamily="18"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7692F25B-7A7E-7164-38E4-63ACB3F00092}"/>
              </a:ext>
            </a:extLst>
          </p:cNvPr>
          <p:cNvPicPr>
            <a:picLocks noChangeAspect="1"/>
          </p:cNvPicPr>
          <p:nvPr/>
        </p:nvPicPr>
        <p:blipFill>
          <a:blip r:embed="rId3"/>
          <a:stretch>
            <a:fillRect/>
          </a:stretch>
        </p:blipFill>
        <p:spPr>
          <a:xfrm>
            <a:off x="1307433" y="2723150"/>
            <a:ext cx="9601200" cy="2743200"/>
          </a:xfrm>
          <a:prstGeom prst="rect">
            <a:avLst/>
          </a:prstGeom>
        </p:spPr>
      </p:pic>
      <p:sp>
        <p:nvSpPr>
          <p:cNvPr id="6" name="TextBox 5">
            <a:extLst>
              <a:ext uri="{FF2B5EF4-FFF2-40B4-BE49-F238E27FC236}">
                <a16:creationId xmlns:a16="http://schemas.microsoft.com/office/drawing/2014/main" id="{CEFDC576-88EB-C56D-25C3-E6B032CDAADD}"/>
              </a:ext>
            </a:extLst>
          </p:cNvPr>
          <p:cNvSpPr txBox="1"/>
          <p:nvPr/>
        </p:nvSpPr>
        <p:spPr>
          <a:xfrm>
            <a:off x="3077076" y="5509461"/>
            <a:ext cx="6740050" cy="523220"/>
          </a:xfrm>
          <a:prstGeom prst="rect">
            <a:avLst/>
          </a:prstGeom>
          <a:noFill/>
        </p:spPr>
        <p:txBody>
          <a:bodyPr wrap="none" rtlCol="0">
            <a:spAutoFit/>
          </a:bodyPr>
          <a:lstStyle/>
          <a:p>
            <a:r>
              <a:rPr lang="en-US" sz="2800" dirty="0"/>
              <a:t>This global index is used around the world!</a:t>
            </a:r>
          </a:p>
        </p:txBody>
      </p:sp>
    </p:spTree>
    <p:extLst>
      <p:ext uri="{BB962C8B-B14F-4D97-AF65-F5344CB8AC3E}">
        <p14:creationId xmlns:p14="http://schemas.microsoft.com/office/powerpoint/2010/main" val="4021885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CCF71-D450-A554-F7F2-B31EDF4F2E51}"/>
              </a:ext>
            </a:extLst>
          </p:cNvPr>
          <p:cNvSpPr>
            <a:spLocks noGrp="1"/>
          </p:cNvSpPr>
          <p:nvPr>
            <p:ph type="title"/>
          </p:nvPr>
        </p:nvSpPr>
        <p:spPr/>
        <p:txBody>
          <a:bodyPr>
            <a:normAutofit/>
          </a:bodyPr>
          <a:lstStyle/>
          <a:p>
            <a:r>
              <a:rPr lang="en-US" sz="2800" dirty="0"/>
              <a:t>Test lenses with UV-detecting Beads</a:t>
            </a:r>
          </a:p>
        </p:txBody>
      </p:sp>
      <p:sp>
        <p:nvSpPr>
          <p:cNvPr id="3" name="Content Placeholder 2">
            <a:extLst>
              <a:ext uri="{FF2B5EF4-FFF2-40B4-BE49-F238E27FC236}">
                <a16:creationId xmlns:a16="http://schemas.microsoft.com/office/drawing/2014/main" id="{AEAA8463-ED3E-331C-7782-01CDD7BAE216}"/>
              </a:ext>
            </a:extLst>
          </p:cNvPr>
          <p:cNvSpPr>
            <a:spLocks noGrp="1"/>
          </p:cNvSpPr>
          <p:nvPr>
            <p:ph idx="1"/>
          </p:nvPr>
        </p:nvSpPr>
        <p:spPr>
          <a:xfrm>
            <a:off x="750367" y="1254838"/>
            <a:ext cx="10740998" cy="5603161"/>
          </a:xfrm>
        </p:spPr>
        <p:txBody>
          <a:bodyPr>
            <a:noAutofit/>
          </a:bodyPr>
          <a:lstStyle/>
          <a:p>
            <a:r>
              <a:rPr lang="en-US" sz="2800" dirty="0"/>
              <a:t>String 3 UV-detecting beads onto 1 pipe cleaner.</a:t>
            </a:r>
          </a:p>
          <a:p>
            <a:r>
              <a:rPr lang="en-US" sz="2800" dirty="0"/>
              <a:t>Twist the end of the pipe cleaner so the beads don’t fall off.</a:t>
            </a:r>
          </a:p>
          <a:p>
            <a:r>
              <a:rPr lang="en-US" sz="2800" dirty="0"/>
              <a:t>Place the lens over the beads.</a:t>
            </a:r>
          </a:p>
          <a:p>
            <a:r>
              <a:rPr lang="en-US" sz="2800" dirty="0"/>
              <a:t>Turn on the UV flashlight (DO NOT SHINE THE LIGHT IN YOUR EYES). </a:t>
            </a:r>
          </a:p>
          <a:p>
            <a:r>
              <a:rPr lang="en-US" sz="2800" dirty="0"/>
              <a:t>Shine the UV light on the lens for 5 seconds.</a:t>
            </a:r>
          </a:p>
          <a:p>
            <a:r>
              <a:rPr lang="en-US" sz="2800" dirty="0"/>
              <a:t>Turn off the flashlight and check the beads.  Did they change color? </a:t>
            </a:r>
          </a:p>
          <a:p>
            <a:pPr marL="457200" indent="-457200">
              <a:buAutoNum type="arabicPeriod"/>
            </a:pPr>
            <a:r>
              <a:rPr lang="en-US" dirty="0"/>
              <a:t>The color of the beads is NOT related to the UV Index. (sorry)</a:t>
            </a:r>
          </a:p>
          <a:p>
            <a:pPr marL="457200" indent="-457200">
              <a:buAutoNum type="arabicPeriod"/>
            </a:pPr>
            <a:r>
              <a:rPr lang="en-US" dirty="0"/>
              <a:t>The flashlights have a very narrow range of UVA: 395 – 405 nanometers  </a:t>
            </a:r>
          </a:p>
        </p:txBody>
      </p:sp>
    </p:spTree>
    <p:extLst>
      <p:ext uri="{BB962C8B-B14F-4D97-AF65-F5344CB8AC3E}">
        <p14:creationId xmlns:p14="http://schemas.microsoft.com/office/powerpoint/2010/main" val="30049796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agram of uv rays and uv rays&#10;&#10;AI-generated content may be incorrect.">
            <a:extLst>
              <a:ext uri="{FF2B5EF4-FFF2-40B4-BE49-F238E27FC236}">
                <a16:creationId xmlns:a16="http://schemas.microsoft.com/office/drawing/2014/main" id="{E04C2A0B-28EC-2AFE-0AFB-D80ED69E053D}"/>
              </a:ext>
            </a:extLst>
          </p:cNvPr>
          <p:cNvPicPr>
            <a:picLocks noGrp="1" noChangeAspect="1"/>
          </p:cNvPicPr>
          <p:nvPr>
            <p:ph idx="1"/>
          </p:nvPr>
        </p:nvPicPr>
        <p:blipFill>
          <a:blip r:embed="rId2"/>
          <a:stretch>
            <a:fillRect/>
          </a:stretch>
        </p:blipFill>
        <p:spPr>
          <a:xfrm>
            <a:off x="2010447" y="792716"/>
            <a:ext cx="8568639" cy="5303520"/>
          </a:xfrm>
        </p:spPr>
      </p:pic>
      <p:sp>
        <p:nvSpPr>
          <p:cNvPr id="8" name="TextBox 7">
            <a:extLst>
              <a:ext uri="{FF2B5EF4-FFF2-40B4-BE49-F238E27FC236}">
                <a16:creationId xmlns:a16="http://schemas.microsoft.com/office/drawing/2014/main" id="{877AC07A-FF64-A867-8830-0C4C28CC345C}"/>
              </a:ext>
            </a:extLst>
          </p:cNvPr>
          <p:cNvSpPr txBox="1"/>
          <p:nvPr/>
        </p:nvSpPr>
        <p:spPr>
          <a:xfrm>
            <a:off x="7281953" y="5702531"/>
            <a:ext cx="3260829" cy="584775"/>
          </a:xfrm>
          <a:prstGeom prst="rect">
            <a:avLst/>
          </a:prstGeom>
          <a:noFill/>
        </p:spPr>
        <p:txBody>
          <a:bodyPr wrap="none" rtlCol="0">
            <a:spAutoFit/>
          </a:bodyPr>
          <a:lstStyle/>
          <a:p>
            <a:r>
              <a:rPr lang="en-US" sz="1600" i="1" dirty="0">
                <a:solidFill>
                  <a:srgbClr val="222222"/>
                </a:solidFill>
                <a:effectLst/>
                <a:latin typeface="Lato" panose="020F0502020204030203" pitchFamily="34" charset="0"/>
                <a:ea typeface="Cambria" panose="02040503050406030204" pitchFamily="18" charset="0"/>
                <a:cs typeface="Times New Roman" panose="02020603050405020304" pitchFamily="18" charset="0"/>
              </a:rPr>
              <a:t>National Eye Institute (</a:t>
            </a:r>
            <a:r>
              <a:rPr lang="en-US" sz="1600" i="1" dirty="0">
                <a:solidFill>
                  <a:srgbClr val="636569"/>
                </a:solidFill>
                <a:effectLst/>
                <a:latin typeface="Lato" panose="020F0502020204030203" pitchFamily="34" charset="0"/>
                <a:ea typeface="Cambria" panose="02040503050406030204" pitchFamily="18" charset="0"/>
                <a:cs typeface="Times New Roman" panose="02020603050405020304" pitchFamily="18" charset="0"/>
              </a:rPr>
              <a:t>July 5, 2022)</a:t>
            </a:r>
            <a:endParaRPr lang="en-US" sz="1600" i="1" dirty="0">
              <a:effectLst/>
              <a:latin typeface="Cambria" panose="02040503050406030204" pitchFamily="18" charset="0"/>
              <a:ea typeface="Cambria" panose="02040503050406030204" pitchFamily="18"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1992453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8BEB421-4DE2-AB7B-406E-BF3838F1020A}"/>
              </a:ext>
            </a:extLst>
          </p:cNvPr>
          <p:cNvSpPr>
            <a:spLocks noGrp="1"/>
          </p:cNvSpPr>
          <p:nvPr>
            <p:ph type="title"/>
          </p:nvPr>
        </p:nvSpPr>
        <p:spPr>
          <a:xfrm>
            <a:off x="704088" y="555712"/>
            <a:ext cx="4218435" cy="2390687"/>
          </a:xfrm>
        </p:spPr>
        <p:txBody>
          <a:bodyPr>
            <a:normAutofit/>
          </a:bodyPr>
          <a:lstStyle/>
          <a:p>
            <a:r>
              <a:rPr lang="en-US" dirty="0"/>
              <a:t>Choosing sunglasses</a:t>
            </a:r>
          </a:p>
        </p:txBody>
      </p:sp>
      <p:pic>
        <p:nvPicPr>
          <p:cNvPr id="6" name="Picture 5" descr="A close up of a bird wearing sunglasses&#10;&#10;AI-generated content may be incorrect.">
            <a:extLst>
              <a:ext uri="{FF2B5EF4-FFF2-40B4-BE49-F238E27FC236}">
                <a16:creationId xmlns:a16="http://schemas.microsoft.com/office/drawing/2014/main" id="{E83A2E53-036A-1E3E-3F97-46BA6FE5AC84}"/>
              </a:ext>
            </a:extLst>
          </p:cNvPr>
          <p:cNvPicPr>
            <a:picLocks noChangeAspect="1"/>
          </p:cNvPicPr>
          <p:nvPr/>
        </p:nvPicPr>
        <p:blipFill>
          <a:blip r:embed="rId2"/>
          <a:stretch>
            <a:fillRect/>
          </a:stretch>
        </p:blipFill>
        <p:spPr>
          <a:xfrm>
            <a:off x="715383" y="4229014"/>
            <a:ext cx="4289754" cy="1941113"/>
          </a:xfrm>
          <a:prstGeom prst="rect">
            <a:avLst/>
          </a:prstGeom>
        </p:spPr>
      </p:pic>
      <p:cxnSp>
        <p:nvCxnSpPr>
          <p:cNvPr id="13" name="Straight Connector 12">
            <a:extLst>
              <a:ext uri="{FF2B5EF4-FFF2-40B4-BE49-F238E27FC236}">
                <a16:creationId xmlns:a16="http://schemas.microsoft.com/office/drawing/2014/main" id="{40ADC89C-EB4E-4AA5-ABBD-448BEC5FA3C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255110" y="723900"/>
            <a:ext cx="0" cy="544948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9358C4F-BE26-1125-E62E-EE5218996DBA}"/>
              </a:ext>
            </a:extLst>
          </p:cNvPr>
          <p:cNvSpPr>
            <a:spLocks noGrp="1"/>
          </p:cNvSpPr>
          <p:nvPr>
            <p:ph idx="1"/>
          </p:nvPr>
        </p:nvSpPr>
        <p:spPr>
          <a:xfrm>
            <a:off x="5576418" y="555712"/>
            <a:ext cx="5916168" cy="5614416"/>
          </a:xfrm>
        </p:spPr>
        <p:txBody>
          <a:bodyPr>
            <a:normAutofit/>
          </a:bodyPr>
          <a:lstStyle/>
          <a:p>
            <a:r>
              <a:rPr lang="en-US" b="1" dirty="0">
                <a:effectLst/>
                <a:latin typeface="Lato" panose="020F0502020204030203" pitchFamily="34" charset="0"/>
                <a:ea typeface="Cambria" panose="02040503050406030204" pitchFamily="18" charset="0"/>
                <a:cs typeface="Times New Roman" panose="02020603050405020304" pitchFamily="18" charset="0"/>
              </a:rPr>
              <a:t>Look for lenses that provide 99 to 100 percent protection from UVA and UVB or marked as having a UV400 rating</a:t>
            </a:r>
          </a:p>
          <a:p>
            <a:r>
              <a:rPr lang="en-US" b="1" dirty="0">
                <a:latin typeface="Lato" panose="020F0502020204030203" pitchFamily="34" charset="0"/>
                <a:cs typeface="Times New Roman" panose="02020603050405020304" pitchFamily="18" charset="0"/>
              </a:rPr>
              <a:t>You don’t have to pay an arm and a leg for good sunglasses</a:t>
            </a:r>
            <a:r>
              <a:rPr lang="en-US" dirty="0">
                <a:effectLst/>
              </a:rPr>
              <a:t> </a:t>
            </a:r>
          </a:p>
          <a:p>
            <a:r>
              <a:rPr lang="en-US" b="1" dirty="0">
                <a:effectLst/>
                <a:latin typeface="Lato" panose="020F0502020204030203" pitchFamily="34" charset="0"/>
                <a:ea typeface="Cambria" panose="02040503050406030204" pitchFamily="18" charset="0"/>
                <a:cs typeface="Times New Roman" panose="02020603050405020304" pitchFamily="18" charset="0"/>
              </a:rPr>
              <a:t>Fit</a:t>
            </a:r>
            <a:r>
              <a:rPr lang="en-US" dirty="0">
                <a:effectLst/>
                <a:latin typeface="Lato" panose="020F0502020204030203" pitchFamily="34" charset="0"/>
                <a:ea typeface="Cambria" panose="02040503050406030204" pitchFamily="18" charset="0"/>
                <a:cs typeface="Times New Roman" panose="02020603050405020304" pitchFamily="18" charset="0"/>
              </a:rPr>
              <a:t>. Choose comfort over style </a:t>
            </a:r>
          </a:p>
          <a:p>
            <a:r>
              <a:rPr lang="en-US" b="1" dirty="0">
                <a:effectLst/>
                <a:latin typeface="Lato" panose="020F0502020204030203" pitchFamily="34" charset="0"/>
                <a:ea typeface="Cambria" panose="02040503050406030204" pitchFamily="18" charset="0"/>
                <a:cs typeface="Times New Roman" panose="02020603050405020304" pitchFamily="18" charset="0"/>
              </a:rPr>
              <a:t>Use</a:t>
            </a:r>
            <a:r>
              <a:rPr lang="en-US" dirty="0">
                <a:effectLst/>
                <a:latin typeface="Lato" panose="020F0502020204030203" pitchFamily="34" charset="0"/>
                <a:ea typeface="Cambria" panose="02040503050406030204" pitchFamily="18" charset="0"/>
                <a:cs typeface="Times New Roman" panose="02020603050405020304" pitchFamily="18" charset="0"/>
              </a:rPr>
              <a:t>. Choose sunglasses according to your activity. Activities near water, snow, sand, and other reflective surfaces increase UV exposure by reflecting light. Polarized lenses are good for reducing glare from snow or water.</a:t>
            </a:r>
            <a:r>
              <a:rPr lang="en-US" dirty="0">
                <a:effectLst/>
              </a:rPr>
              <a:t> </a:t>
            </a:r>
          </a:p>
          <a:p>
            <a:r>
              <a:rPr lang="en-US" b="1" dirty="0">
                <a:effectLst/>
                <a:latin typeface="Lato" panose="020F0502020204030203" pitchFamily="34" charset="0"/>
                <a:ea typeface="Cambria" panose="02040503050406030204" pitchFamily="18" charset="0"/>
                <a:cs typeface="Times New Roman" panose="02020603050405020304" pitchFamily="18" charset="0"/>
              </a:rPr>
              <a:t>Some contact lenses block UV. </a:t>
            </a:r>
            <a:r>
              <a:rPr lang="en-US" dirty="0">
                <a:effectLst/>
                <a:latin typeface="Lato" panose="020F0502020204030203" pitchFamily="34" charset="0"/>
                <a:ea typeface="Cambria" panose="02040503050406030204" pitchFamily="18" charset="0"/>
                <a:cs typeface="Times New Roman" panose="02020603050405020304" pitchFamily="18" charset="0"/>
              </a:rPr>
              <a:t>You also can wear sunglasses over them</a:t>
            </a:r>
          </a:p>
          <a:p>
            <a:pPr marL="0" indent="0">
              <a:buNone/>
            </a:pPr>
            <a:r>
              <a:rPr lang="en-US" sz="1800" i="1" dirty="0">
                <a:solidFill>
                  <a:srgbClr val="222222"/>
                </a:solidFill>
                <a:effectLst/>
                <a:latin typeface="Lato" panose="020F0502020204030203" pitchFamily="34" charset="0"/>
                <a:ea typeface="Cambria" panose="02040503050406030204" pitchFamily="18" charset="0"/>
                <a:cs typeface="Times New Roman" panose="02020603050405020304" pitchFamily="18" charset="0"/>
              </a:rPr>
              <a:t>                                          National Eye Institute (</a:t>
            </a:r>
            <a:r>
              <a:rPr lang="en-US" sz="1800" i="1" dirty="0">
                <a:solidFill>
                  <a:srgbClr val="636569"/>
                </a:solidFill>
                <a:effectLst/>
                <a:latin typeface="Lato" panose="020F0502020204030203" pitchFamily="34" charset="0"/>
                <a:ea typeface="Cambria" panose="02040503050406030204" pitchFamily="18" charset="0"/>
                <a:cs typeface="Times New Roman" panose="02020603050405020304" pitchFamily="18" charset="0"/>
              </a:rPr>
              <a:t>July 5, 2022)</a:t>
            </a:r>
            <a:endParaRPr lang="en-US" sz="18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buNone/>
            </a:pPr>
            <a:endParaRPr lang="en-US" dirty="0"/>
          </a:p>
        </p:txBody>
      </p:sp>
      <p:sp>
        <p:nvSpPr>
          <p:cNvPr id="4" name="TextBox 3">
            <a:extLst>
              <a:ext uri="{FF2B5EF4-FFF2-40B4-BE49-F238E27FC236}">
                <a16:creationId xmlns:a16="http://schemas.microsoft.com/office/drawing/2014/main" id="{700EAA20-4DA8-0EE1-58F4-C947A8323A06}"/>
              </a:ext>
            </a:extLst>
          </p:cNvPr>
          <p:cNvSpPr txBox="1"/>
          <p:nvPr/>
        </p:nvSpPr>
        <p:spPr>
          <a:xfrm>
            <a:off x="489312" y="7269480"/>
            <a:ext cx="11330346" cy="1431161"/>
          </a:xfrm>
          <a:prstGeom prst="rect">
            <a:avLst/>
          </a:prstGeom>
          <a:noFill/>
        </p:spPr>
        <p:txBody>
          <a:bodyPr wrap="none" rtlCol="0">
            <a:spAutoFit/>
          </a:bodyPr>
          <a:lstStyle/>
          <a:p>
            <a:pPr marL="342900" marR="0" lvl="0" indent="-342900">
              <a:spcAft>
                <a:spcPts val="600"/>
              </a:spcAft>
              <a:buSzPts val="1000"/>
              <a:buFont typeface="Symbol" pitchFamily="2" charset="2"/>
              <a:buChar char=""/>
              <a:tabLst>
                <a:tab pos="457200" algn="l"/>
              </a:tabLst>
            </a:pPr>
            <a:r>
              <a:rPr lang="en-US">
                <a:solidFill>
                  <a:srgbClr val="000000"/>
                </a:solidFill>
                <a:effectLst/>
                <a:latin typeface="Lato" panose="020F0502020204030203" pitchFamily="34" charset="0"/>
                <a:ea typeface="Cambria" panose="02040503050406030204" pitchFamily="18" charset="0"/>
                <a:cs typeface="Times New Roman" panose="02020603050405020304" pitchFamily="18" charset="0"/>
              </a:rPr>
              <a:t>The U.S. Food &amp; Drug Administration (FDA) regulates non-</a:t>
            </a:r>
            <a:r>
              <a:rPr lang="en-US">
                <a:solidFill>
                  <a:srgbClr val="222222"/>
                </a:solidFill>
                <a:effectLst/>
                <a:latin typeface="Lato" panose="020F0502020204030203" pitchFamily="34" charset="0"/>
                <a:ea typeface="Cambria" panose="02040503050406030204" pitchFamily="18" charset="0"/>
                <a:cs typeface="Times New Roman" panose="02020603050405020304" pitchFamily="18" charset="0"/>
              </a:rPr>
              <a:t>prescription sunglasses as medical devices. </a:t>
            </a:r>
          </a:p>
          <a:p>
            <a:pPr marR="0" lvl="0">
              <a:spcAft>
                <a:spcPts val="600"/>
              </a:spcAft>
              <a:buSzPts val="1000"/>
              <a:tabLst>
                <a:tab pos="457200" algn="l"/>
              </a:tabLst>
            </a:pPr>
            <a:r>
              <a:rPr lang="en-US">
                <a:solidFill>
                  <a:srgbClr val="222222"/>
                </a:solidFill>
                <a:effectLst/>
                <a:latin typeface="Lato" panose="020F0502020204030203" pitchFamily="34" charset="0"/>
                <a:ea typeface="Cambria" panose="02040503050406030204" pitchFamily="18" charset="0"/>
                <a:cs typeface="Times New Roman" panose="02020603050405020304" pitchFamily="18" charset="0"/>
              </a:rPr>
              <a:t>It requires that manufacturers and retailers meet minimum requirements for UV protection, lens quality, </a:t>
            </a:r>
          </a:p>
          <a:p>
            <a:pPr marR="0" lvl="0">
              <a:spcAft>
                <a:spcPts val="600"/>
              </a:spcAft>
              <a:buSzPts val="1000"/>
              <a:tabLst>
                <a:tab pos="457200" algn="l"/>
              </a:tabLst>
            </a:pPr>
            <a:r>
              <a:rPr lang="en-US">
                <a:solidFill>
                  <a:srgbClr val="222222"/>
                </a:solidFill>
                <a:effectLst/>
                <a:latin typeface="Lato" panose="020F0502020204030203" pitchFamily="34" charset="0"/>
                <a:ea typeface="Cambria" panose="02040503050406030204" pitchFamily="18" charset="0"/>
                <a:cs typeface="Times New Roman" panose="02020603050405020304" pitchFamily="18" charset="0"/>
              </a:rPr>
              <a:t>impact resistance, labeling, and more. Unsure if your sunglasses have UV-blocking lenses? Many optical shops </a:t>
            </a:r>
          </a:p>
          <a:p>
            <a:pPr marR="0" lvl="0">
              <a:spcAft>
                <a:spcPts val="600"/>
              </a:spcAft>
              <a:buSzPts val="1000"/>
              <a:tabLst>
                <a:tab pos="457200" algn="l"/>
              </a:tabLst>
            </a:pPr>
            <a:r>
              <a:rPr lang="en-US">
                <a:solidFill>
                  <a:srgbClr val="222222"/>
                </a:solidFill>
                <a:effectLst/>
                <a:latin typeface="Lato" panose="020F0502020204030203" pitchFamily="34" charset="0"/>
                <a:ea typeface="Cambria" panose="02040503050406030204" pitchFamily="18" charset="0"/>
                <a:cs typeface="Times New Roman" panose="02020603050405020304" pitchFamily="18" charset="0"/>
              </a:rPr>
              <a:t>have a device called a photometer to test them.</a:t>
            </a:r>
            <a:endParaRPr lang="en-US">
              <a:solidFill>
                <a:srgbClr val="222222"/>
              </a:solidFill>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7144718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287C28-47CD-6BC1-21C4-A870539083DB}"/>
              </a:ext>
            </a:extLst>
          </p:cNvPr>
          <p:cNvSpPr>
            <a:spLocks noGrp="1"/>
          </p:cNvSpPr>
          <p:nvPr>
            <p:ph type="title"/>
          </p:nvPr>
        </p:nvSpPr>
        <p:spPr>
          <a:xfrm>
            <a:off x="6696186" y="909637"/>
            <a:ext cx="4800600" cy="1307592"/>
          </a:xfrm>
        </p:spPr>
        <p:txBody>
          <a:bodyPr>
            <a:normAutofit/>
          </a:bodyPr>
          <a:lstStyle/>
          <a:p>
            <a:r>
              <a:rPr lang="en-US" dirty="0"/>
              <a:t>In closing</a:t>
            </a:r>
          </a:p>
        </p:txBody>
      </p:sp>
      <p:pic>
        <p:nvPicPr>
          <p:cNvPr id="5" name="Picture 4" descr="A cartoon of an owl wearing sunglasses&#10;&#10;AI-generated content may be incorrect.">
            <a:extLst>
              <a:ext uri="{FF2B5EF4-FFF2-40B4-BE49-F238E27FC236}">
                <a16:creationId xmlns:a16="http://schemas.microsoft.com/office/drawing/2014/main" id="{28B81938-3146-CFCF-41FB-B35377E75776}"/>
              </a:ext>
            </a:extLst>
          </p:cNvPr>
          <p:cNvPicPr>
            <a:picLocks noChangeAspect="1"/>
          </p:cNvPicPr>
          <p:nvPr/>
        </p:nvPicPr>
        <p:blipFill>
          <a:blip r:embed="rId2"/>
          <a:srcRect r="1" b="3272"/>
          <a:stretch/>
        </p:blipFill>
        <p:spPr>
          <a:xfrm>
            <a:off x="20" y="10"/>
            <a:ext cx="6044164" cy="6857990"/>
          </a:xfrm>
          <a:prstGeom prst="rect">
            <a:avLst/>
          </a:prstGeom>
        </p:spPr>
      </p:pic>
      <p:cxnSp>
        <p:nvCxnSpPr>
          <p:cNvPr id="12" name="Straight Connector 11">
            <a:extLst>
              <a:ext uri="{FF2B5EF4-FFF2-40B4-BE49-F238E27FC236}">
                <a16:creationId xmlns:a16="http://schemas.microsoft.com/office/drawing/2014/main" id="{511FC409-B3C2-4F68-865C-C5333D6F27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723900"/>
            <a:ext cx="4610075"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DCE71D8-EF06-7B8B-0ACB-0597A065949B}"/>
              </a:ext>
            </a:extLst>
          </p:cNvPr>
          <p:cNvSpPr>
            <a:spLocks noGrp="1"/>
          </p:cNvSpPr>
          <p:nvPr>
            <p:ph idx="1"/>
          </p:nvPr>
        </p:nvSpPr>
        <p:spPr>
          <a:xfrm>
            <a:off x="6590775" y="1607304"/>
            <a:ext cx="4800600" cy="4526785"/>
          </a:xfrm>
        </p:spPr>
        <p:txBody>
          <a:bodyPr>
            <a:noAutofit/>
          </a:bodyPr>
          <a:lstStyle/>
          <a:p>
            <a:r>
              <a:rPr lang="en-US" sz="2800" dirty="0">
                <a:effectLst/>
                <a:latin typeface="Cambria" panose="02040503050406030204" pitchFamily="18" charset="0"/>
                <a:ea typeface="Cambria" panose="02040503050406030204" pitchFamily="18" charset="0"/>
                <a:cs typeface="Times New Roman" panose="02020603050405020304" pitchFamily="18" charset="0"/>
              </a:rPr>
              <a:t>Take the beads with you (backpack/wrist/belt loop)</a:t>
            </a:r>
            <a:endParaRPr lang="en-US" sz="2800" dirty="0">
              <a:latin typeface="Cambria" panose="02040503050406030204" pitchFamily="18" charset="0"/>
              <a:ea typeface="Cambria" panose="02040503050406030204" pitchFamily="18" charset="0"/>
              <a:cs typeface="Times New Roman" panose="02020603050405020304" pitchFamily="18" charset="0"/>
            </a:endParaRPr>
          </a:p>
          <a:p>
            <a:r>
              <a:rPr lang="en-US" sz="2800" dirty="0">
                <a:effectLst/>
                <a:latin typeface="Cambria" panose="02040503050406030204" pitchFamily="18" charset="0"/>
                <a:ea typeface="Cambria" panose="02040503050406030204" pitchFamily="18" charset="0"/>
                <a:cs typeface="Times New Roman" panose="02020603050405020304" pitchFamily="18" charset="0"/>
              </a:rPr>
              <a:t>Seven Sight-saving Steps – share them with your family </a:t>
            </a:r>
            <a:r>
              <a:rPr lang="en-US" sz="2800" dirty="0">
                <a:effectLst/>
              </a:rPr>
              <a:t> </a:t>
            </a:r>
            <a:endParaRPr lang="en-US" sz="2800" dirty="0"/>
          </a:p>
          <a:p>
            <a:r>
              <a:rPr lang="en-US" sz="2800" dirty="0"/>
              <a:t>Try other experiments with these beads --- effects of sunscreen/water/altitude?</a:t>
            </a:r>
          </a:p>
          <a:p>
            <a:r>
              <a:rPr lang="en-US" sz="2800" dirty="0"/>
              <a:t>THANK YOU! </a:t>
            </a:r>
          </a:p>
          <a:p>
            <a:endParaRPr lang="en-US" sz="2800" dirty="0"/>
          </a:p>
          <a:p>
            <a:endParaRPr lang="en-US" sz="2800" dirty="0"/>
          </a:p>
          <a:p>
            <a:endParaRPr lang="en-US" sz="2800" dirty="0"/>
          </a:p>
        </p:txBody>
      </p:sp>
      <p:cxnSp>
        <p:nvCxnSpPr>
          <p:cNvPr id="14" name="Straight Connector 13">
            <a:extLst>
              <a:ext uri="{FF2B5EF4-FFF2-40B4-BE49-F238E27FC236}">
                <a16:creationId xmlns:a16="http://schemas.microsoft.com/office/drawing/2014/main" id="{B810270D-76A7-44B3-9746-7EDF5788602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781300" y="6142781"/>
            <a:ext cx="461007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8802644"/>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277</TotalTime>
  <Words>874</Words>
  <Application>Microsoft Macintosh PowerPoint</Application>
  <PresentationFormat>Widescreen</PresentationFormat>
  <Paragraphs>89</Paragraphs>
  <Slides>13</Slides>
  <Notes>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Arial</vt:lpstr>
      <vt:lpstr>Calisto MT</vt:lpstr>
      <vt:lpstr>Cambria</vt:lpstr>
      <vt:lpstr>Chalkboard</vt:lpstr>
      <vt:lpstr>Helvetica</vt:lpstr>
      <vt:lpstr>Lato</vt:lpstr>
      <vt:lpstr>Symbol</vt:lpstr>
      <vt:lpstr>Times New Roman</vt:lpstr>
      <vt:lpstr>Univers Condensed</vt:lpstr>
      <vt:lpstr>ChronicleVTI</vt:lpstr>
      <vt:lpstr>Be Wise &amp; Shade Your Eyes</vt:lpstr>
      <vt:lpstr>Be Wise &amp; Shade Your Eyes</vt:lpstr>
      <vt:lpstr>the colors of the rainbow &amp; more</vt:lpstr>
      <vt:lpstr>PowerPoint Presentation</vt:lpstr>
      <vt:lpstr>Ultraviolet light – 3 parts</vt:lpstr>
      <vt:lpstr>PowerPoint Presentation</vt:lpstr>
      <vt:lpstr>PowerPoint Presentation</vt:lpstr>
      <vt:lpstr>How the Sun Sees you</vt:lpstr>
      <vt:lpstr>The UV index forecast for the day</vt:lpstr>
      <vt:lpstr>Test lenses with UV-detecting Beads</vt:lpstr>
      <vt:lpstr>PowerPoint Presentation</vt:lpstr>
      <vt:lpstr>Choosing sunglasses</vt:lpstr>
      <vt:lpstr>In closing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Doris Dubielzig</dc:creator>
  <cp:lastModifiedBy>Doris Dubielzig</cp:lastModifiedBy>
  <cp:revision>21</cp:revision>
  <dcterms:created xsi:type="dcterms:W3CDTF">2025-05-08T20:31:17Z</dcterms:created>
  <dcterms:modified xsi:type="dcterms:W3CDTF">2025-05-09T02:10:40Z</dcterms:modified>
</cp:coreProperties>
</file>